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3" r:id="rId6"/>
    <p:sldId id="289" r:id="rId7"/>
    <p:sldId id="262" r:id="rId8"/>
    <p:sldId id="290" r:id="rId9"/>
    <p:sldId id="265" r:id="rId10"/>
    <p:sldId id="267" r:id="rId11"/>
    <p:sldId id="269" r:id="rId12"/>
    <p:sldId id="270" r:id="rId13"/>
    <p:sldId id="274" r:id="rId14"/>
    <p:sldId id="275" r:id="rId15"/>
    <p:sldId id="271" r:id="rId16"/>
    <p:sldId id="276" r:id="rId17"/>
    <p:sldId id="277" r:id="rId18"/>
    <p:sldId id="278" r:id="rId19"/>
    <p:sldId id="272" r:id="rId20"/>
    <p:sldId id="273" r:id="rId21"/>
    <p:sldId id="280" r:id="rId22"/>
    <p:sldId id="281" r:id="rId23"/>
    <p:sldId id="282" r:id="rId24"/>
    <p:sldId id="283" r:id="rId25"/>
    <p:sldId id="284" r:id="rId26"/>
    <p:sldId id="286" r:id="rId27"/>
    <p:sldId id="28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81" d="100"/>
          <a:sy n="81" d="100"/>
        </p:scale>
        <p:origin x="-18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30061" y="2821355"/>
            <a:ext cx="7354643" cy="1797537"/>
          </a:xfrm>
        </p:spPr>
        <p:txBody>
          <a:bodyPr>
            <a:normAutofit/>
          </a:bodyPr>
          <a:lstStyle/>
          <a:p>
            <a:pPr algn="ctr"/>
            <a:r>
              <a:rPr lang="uz-Cyrl-UZ" sz="4800" b="1" dirty="0">
                <a:latin typeface="Times New Roman"/>
                <a:ea typeface="Times New Roman"/>
              </a:rPr>
              <a:t>Ta’lim muassasasi menejmenti</a:t>
            </a:r>
            <a:r>
              <a:rPr lang="uz-Cyrl-UZ" sz="4800" b="1" dirty="0" smtClean="0">
                <a:latin typeface="Times New Roman"/>
                <a:ea typeface="Times New Roman"/>
              </a:rPr>
              <a:t>.</a:t>
            </a:r>
            <a:endParaRPr lang="ru-RU" sz="4800" b="1" dirty="0"/>
          </a:p>
        </p:txBody>
      </p:sp>
    </p:spTree>
    <p:extLst>
      <p:ext uri="{BB962C8B-B14F-4D97-AF65-F5344CB8AC3E}">
        <p14:creationId xmlns:p14="http://schemas.microsoft.com/office/powerpoint/2010/main" val="3170440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371600" y="222737"/>
            <a:ext cx="10363200" cy="6635263"/>
          </a:xfrm>
        </p:spPr>
        <p:txBody>
          <a:bodyPr>
            <a:noAutofit/>
          </a:bodyPr>
          <a:lstStyle/>
          <a:p>
            <a:pPr indent="0" algn="ctr">
              <a:lnSpc>
                <a:spcPct val="115000"/>
              </a:lnSpc>
              <a:buNone/>
              <a:tabLst>
                <a:tab pos="914400" algn="l"/>
              </a:tabLst>
            </a:pPr>
            <a:r>
              <a:rPr lang="uz-Cyrl-UZ" sz="2000" b="1" dirty="0">
                <a:latin typeface="Times New Roman"/>
                <a:ea typeface="Times New Roman"/>
                <a:cs typeface="Times New Roman"/>
              </a:rPr>
              <a:t>Xalq ta’limi Vazirligi, Oliy va o‘rta maxsus ta’lim Vazirligi O‘zbekiston Respublikasida ta’limni boshqarishning davlat yuqori organlari hisoblanadi. Vazirliklar o‘zini vakolatlik doirasida:</a:t>
            </a:r>
            <a:endParaRPr lang="ru-RU" sz="2000" b="1"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ta’lim sohasida yagona davlat siyosatini ro‘yobga chiqaradi;            </a:t>
            </a:r>
            <a:endParaRPr lang="en-US" sz="2000" dirty="0" smtClean="0">
              <a:latin typeface="Times New Roman"/>
              <a:ea typeface="Times New Roman"/>
              <a:cs typeface="Times New Roman"/>
            </a:endParaRPr>
          </a:p>
          <a:p>
            <a:pPr lvl="0" algn="just">
              <a:lnSpc>
                <a:spcPct val="115000"/>
              </a:lnSpc>
              <a:buFont typeface="+mj-lt"/>
              <a:buAutoNum type="arabicParenR"/>
              <a:tabLst>
                <a:tab pos="736600" algn="l"/>
                <a:tab pos="914400" algn="l"/>
                <a:tab pos="1330960" algn="l"/>
              </a:tabLst>
            </a:pPr>
            <a:r>
              <a:rPr lang="uz-Cyrl-UZ" sz="2000" dirty="0" smtClean="0">
                <a:latin typeface="Times New Roman"/>
                <a:ea typeface="Times New Roman"/>
                <a:cs typeface="Times New Roman"/>
              </a:rPr>
              <a:t> ta’lim </a:t>
            </a:r>
            <a:r>
              <a:rPr lang="uz-Cyrl-UZ" sz="2000" dirty="0">
                <a:latin typeface="Times New Roman"/>
                <a:ea typeface="Times New Roman"/>
                <a:cs typeface="Times New Roman"/>
              </a:rPr>
              <a:t>muassasalari faoliyatini muvofiqlashtiradi va uslub masalalarida ularga rahbarlik qiladi; </a:t>
            </a:r>
            <a:endParaRPr lang="ru-RU" sz="2000"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davlat ta’lim standartlari, mutaxassislarining bilim saviyasi va kasbiy tayyorgarligiga bo‘lgan talablarning bajarilishini ta’minlaydi; </a:t>
            </a:r>
            <a:endParaRPr lang="ru-RU" sz="2000"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o‘qitishning ilg‘or shakllari va yangi pedagogik texnologiyalarni, ta’limning texnik va axborot vositalarini o‘quv jarayoniga joriy etadi, o‘quv va o‘quv-uslubiy adabiyotlarni yaratadi va nashr etishni tashkil qiladi;</a:t>
            </a:r>
            <a:endParaRPr lang="ru-RU" sz="2000"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ta’lim oluvchilarning yakuniy davlat attestatsiyasi va davlat ta’lim muassasalarida eksternat to‘g‘risidagi nizomlarini tasdiqlaydi;</a:t>
            </a:r>
            <a:endParaRPr lang="ru-RU" sz="2000"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davlat oliy ta’lim muassasasining rektorini tayinlash to‘g‘risida O‘zbekiston Respublikasi Vazirlar Mahkamasiga takliflar kiritadi;</a:t>
            </a:r>
            <a:endParaRPr lang="ru-RU" sz="2000" dirty="0">
              <a:latin typeface="Calibri"/>
              <a:ea typeface="Calibri"/>
              <a:cs typeface="Times New Roman"/>
            </a:endParaRPr>
          </a:p>
          <a:p>
            <a:pPr lvl="0" algn="just">
              <a:lnSpc>
                <a:spcPct val="115000"/>
              </a:lnSpc>
              <a:buFont typeface="+mj-lt"/>
              <a:buAutoNum type="arabicParenR"/>
              <a:tabLst>
                <a:tab pos="736600" algn="l"/>
                <a:tab pos="914400" algn="l"/>
                <a:tab pos="1330960" algn="l"/>
              </a:tabLst>
            </a:pPr>
            <a:r>
              <a:rPr lang="uz-Cyrl-UZ" sz="2000" dirty="0">
                <a:latin typeface="Times New Roman"/>
                <a:ea typeface="Times New Roman"/>
                <a:cs typeface="Times New Roman"/>
              </a:rPr>
              <a:t>pedagog xodimlarni tayyorlash, ularning malasini oshirish va qayta tayyorlashni tashkil etadi.</a:t>
            </a:r>
            <a:endParaRPr lang="ru-RU" sz="2000" dirty="0">
              <a:effectLst/>
              <a:latin typeface="Calibri"/>
              <a:ea typeface="Calibri"/>
              <a:cs typeface="Times New Roman"/>
            </a:endParaRPr>
          </a:p>
        </p:txBody>
      </p:sp>
    </p:spTree>
    <p:extLst>
      <p:ext uri="{BB962C8B-B14F-4D97-AF65-F5344CB8AC3E}">
        <p14:creationId xmlns:p14="http://schemas.microsoft.com/office/powerpoint/2010/main" val="564131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78904" y="531445"/>
            <a:ext cx="9227649" cy="5881078"/>
          </a:xfrm>
        </p:spPr>
        <p:txBody>
          <a:bodyPr>
            <a:normAutofit/>
          </a:bodyPr>
          <a:lstStyle/>
          <a:p>
            <a:pPr indent="0" algn="ctr">
              <a:lnSpc>
                <a:spcPct val="115000"/>
              </a:lnSpc>
              <a:buNone/>
              <a:tabLst>
                <a:tab pos="914400" algn="l"/>
              </a:tabLst>
            </a:pPr>
            <a:r>
              <a:rPr lang="uz-Cyrl-UZ" sz="2800" b="1" dirty="0">
                <a:latin typeface="Times New Roman"/>
                <a:ea typeface="Times New Roman"/>
                <a:cs typeface="Times New Roman"/>
              </a:rPr>
              <a:t>Xalq ta’limi Vazirligining mahalliy organlari quyidagilar sanaladi: </a:t>
            </a:r>
            <a:endParaRPr lang="ru-RU" sz="2800" b="1" dirty="0">
              <a:latin typeface="Calibri"/>
              <a:ea typeface="Calibri"/>
              <a:cs typeface="Times New Roman"/>
            </a:endParaRPr>
          </a:p>
          <a:p>
            <a:r>
              <a:rPr lang="en-US" sz="3200" dirty="0" err="1">
                <a:latin typeface="Times New Roman"/>
                <a:ea typeface="Times New Roman"/>
              </a:rPr>
              <a:t>Xalq</a:t>
            </a:r>
            <a:r>
              <a:rPr lang="en-US" sz="3200" dirty="0">
                <a:latin typeface="Times New Roman"/>
                <a:ea typeface="Times New Roman"/>
              </a:rPr>
              <a:t> </a:t>
            </a:r>
            <a:r>
              <a:rPr lang="en-US" sz="3200" dirty="0" err="1">
                <a:latin typeface="Times New Roman"/>
                <a:ea typeface="Times New Roman"/>
              </a:rPr>
              <a:t>ta’limi</a:t>
            </a:r>
            <a:r>
              <a:rPr lang="en-US" sz="3200" dirty="0">
                <a:latin typeface="Times New Roman"/>
                <a:ea typeface="Times New Roman"/>
              </a:rPr>
              <a:t> </a:t>
            </a:r>
            <a:r>
              <a:rPr lang="en-US" sz="3200" dirty="0" err="1">
                <a:latin typeface="Times New Roman"/>
                <a:ea typeface="Times New Roman"/>
              </a:rPr>
              <a:t>vazirligining</a:t>
            </a:r>
            <a:r>
              <a:rPr lang="en-US" sz="3200" dirty="0">
                <a:latin typeface="Times New Roman"/>
                <a:ea typeface="Times New Roman"/>
              </a:rPr>
              <a:t> </a:t>
            </a:r>
            <a:r>
              <a:rPr lang="en-US" sz="3200" dirty="0" err="1">
                <a:latin typeface="Times New Roman"/>
                <a:ea typeface="Times New Roman"/>
              </a:rPr>
              <a:t>mahalliy</a:t>
            </a:r>
            <a:r>
              <a:rPr lang="en-US" sz="3200" dirty="0">
                <a:latin typeface="Times New Roman"/>
                <a:ea typeface="Times New Roman"/>
              </a:rPr>
              <a:t> </a:t>
            </a:r>
            <a:r>
              <a:rPr lang="en-US" sz="3200" dirty="0" err="1">
                <a:latin typeface="Times New Roman"/>
                <a:ea typeface="Times New Roman"/>
              </a:rPr>
              <a:t>organlariga</a:t>
            </a:r>
            <a:r>
              <a:rPr lang="en-US" sz="3200" dirty="0">
                <a:latin typeface="Times New Roman"/>
                <a:ea typeface="Times New Roman"/>
              </a:rPr>
              <a:t> </a:t>
            </a:r>
            <a:r>
              <a:rPr lang="en-US" sz="3200" dirty="0" err="1">
                <a:latin typeface="Times New Roman"/>
                <a:ea typeface="Times New Roman"/>
              </a:rPr>
              <a:t>xalq</a:t>
            </a:r>
            <a:r>
              <a:rPr lang="en-US" sz="3200" dirty="0">
                <a:latin typeface="Times New Roman"/>
                <a:ea typeface="Times New Roman"/>
              </a:rPr>
              <a:t> </a:t>
            </a:r>
            <a:r>
              <a:rPr lang="en-US" sz="3200" dirty="0" err="1">
                <a:latin typeface="Times New Roman"/>
                <a:ea typeface="Times New Roman"/>
              </a:rPr>
              <a:t>ta’limi</a:t>
            </a:r>
            <a:r>
              <a:rPr lang="en-US" sz="3200" dirty="0">
                <a:latin typeface="Times New Roman"/>
                <a:ea typeface="Times New Roman"/>
              </a:rPr>
              <a:t> </a:t>
            </a:r>
            <a:r>
              <a:rPr lang="en-US" sz="3200" dirty="0" err="1">
                <a:latin typeface="Times New Roman"/>
                <a:ea typeface="Times New Roman"/>
              </a:rPr>
              <a:t>viloyat</a:t>
            </a:r>
            <a:r>
              <a:rPr lang="en-US" sz="3200" dirty="0">
                <a:latin typeface="Times New Roman"/>
                <a:ea typeface="Times New Roman"/>
              </a:rPr>
              <a:t> </a:t>
            </a:r>
            <a:r>
              <a:rPr lang="en-US" sz="3200" dirty="0" err="1">
                <a:latin typeface="Times New Roman"/>
                <a:ea typeface="Times New Roman"/>
              </a:rPr>
              <a:t>boshqarmalari</a:t>
            </a:r>
            <a:r>
              <a:rPr lang="en-US" sz="3200" dirty="0">
                <a:latin typeface="Times New Roman"/>
                <a:ea typeface="Times New Roman"/>
              </a:rPr>
              <a:t>, </a:t>
            </a:r>
            <a:r>
              <a:rPr lang="en-US" sz="3200" dirty="0" err="1">
                <a:latin typeface="Times New Roman"/>
                <a:ea typeface="Times New Roman"/>
              </a:rPr>
              <a:t>shahar</a:t>
            </a:r>
            <a:r>
              <a:rPr lang="en-US" sz="3200" dirty="0">
                <a:latin typeface="Times New Roman"/>
                <a:ea typeface="Times New Roman"/>
              </a:rPr>
              <a:t>, </a:t>
            </a:r>
            <a:r>
              <a:rPr lang="en-US" sz="3200" dirty="0" err="1">
                <a:latin typeface="Times New Roman"/>
                <a:ea typeface="Times New Roman"/>
              </a:rPr>
              <a:t>tuman</a:t>
            </a:r>
            <a:r>
              <a:rPr lang="en-US" sz="3200" dirty="0">
                <a:latin typeface="Times New Roman"/>
                <a:ea typeface="Times New Roman"/>
              </a:rPr>
              <a:t> </a:t>
            </a:r>
            <a:r>
              <a:rPr lang="en-US" sz="3200" dirty="0" err="1">
                <a:latin typeface="Times New Roman"/>
                <a:ea typeface="Times New Roman"/>
              </a:rPr>
              <a:t>bo‘limlari</a:t>
            </a:r>
            <a:r>
              <a:rPr lang="en-US" sz="3200" dirty="0">
                <a:latin typeface="Times New Roman"/>
                <a:ea typeface="Times New Roman"/>
              </a:rPr>
              <a:t> </a:t>
            </a:r>
            <a:r>
              <a:rPr lang="en-US" sz="3200" dirty="0" err="1">
                <a:latin typeface="Times New Roman"/>
                <a:ea typeface="Times New Roman"/>
              </a:rPr>
              <a:t>kiradi</a:t>
            </a:r>
            <a:r>
              <a:rPr lang="en-US" sz="3200" dirty="0">
                <a:latin typeface="Times New Roman"/>
                <a:ea typeface="Times New Roman"/>
              </a:rPr>
              <a:t>. </a:t>
            </a:r>
            <a:r>
              <a:rPr lang="en-US" sz="3200" dirty="0" err="1">
                <a:latin typeface="Times New Roman"/>
                <a:ea typeface="Times New Roman"/>
              </a:rPr>
              <a:t>Xalq</a:t>
            </a:r>
            <a:r>
              <a:rPr lang="en-US" sz="3200" dirty="0">
                <a:latin typeface="Times New Roman"/>
                <a:ea typeface="Times New Roman"/>
              </a:rPr>
              <a:t> </a:t>
            </a:r>
            <a:r>
              <a:rPr lang="en-US" sz="3200" dirty="0" err="1">
                <a:latin typeface="Times New Roman"/>
                <a:ea typeface="Times New Roman"/>
              </a:rPr>
              <a:t>ta’limi</a:t>
            </a:r>
            <a:r>
              <a:rPr lang="en-US" sz="3200" dirty="0">
                <a:latin typeface="Times New Roman"/>
                <a:ea typeface="Times New Roman"/>
              </a:rPr>
              <a:t> </a:t>
            </a:r>
            <a:r>
              <a:rPr lang="en-US" sz="3200" dirty="0" err="1">
                <a:latin typeface="Times New Roman"/>
                <a:ea typeface="Times New Roman"/>
              </a:rPr>
              <a:t>bo‘limlari</a:t>
            </a:r>
            <a:r>
              <a:rPr lang="en-US" sz="3200" dirty="0">
                <a:latin typeface="Times New Roman"/>
                <a:ea typeface="Times New Roman"/>
              </a:rPr>
              <a:t> </a:t>
            </a:r>
            <a:r>
              <a:rPr lang="en-US" sz="3200" dirty="0" err="1">
                <a:latin typeface="Times New Roman"/>
                <a:ea typeface="Times New Roman"/>
              </a:rPr>
              <a:t>mahalliy</a:t>
            </a:r>
            <a:r>
              <a:rPr lang="en-US" sz="3200" dirty="0">
                <a:latin typeface="Times New Roman"/>
                <a:ea typeface="Times New Roman"/>
              </a:rPr>
              <a:t> </a:t>
            </a:r>
            <a:r>
              <a:rPr lang="en-US" sz="3200" dirty="0" err="1">
                <a:latin typeface="Times New Roman"/>
                <a:ea typeface="Times New Roman"/>
              </a:rPr>
              <a:t>hokimlik</a:t>
            </a:r>
            <a:r>
              <a:rPr lang="en-US" sz="3200" dirty="0">
                <a:latin typeface="Times New Roman"/>
                <a:ea typeface="Times New Roman"/>
              </a:rPr>
              <a:t> </a:t>
            </a:r>
            <a:r>
              <a:rPr lang="en-US" sz="3200" dirty="0" err="1">
                <a:latin typeface="Times New Roman"/>
                <a:ea typeface="Times New Roman"/>
              </a:rPr>
              <a:t>tasarrufiga</a:t>
            </a:r>
            <a:r>
              <a:rPr lang="en-US" sz="3200" dirty="0">
                <a:latin typeface="Times New Roman"/>
                <a:ea typeface="Times New Roman"/>
              </a:rPr>
              <a:t> </a:t>
            </a:r>
            <a:r>
              <a:rPr lang="en-US" sz="3200" dirty="0" err="1">
                <a:latin typeface="Times New Roman"/>
                <a:ea typeface="Times New Roman"/>
              </a:rPr>
              <a:t>kiradi</a:t>
            </a:r>
            <a:r>
              <a:rPr lang="en-US" sz="3200" dirty="0">
                <a:latin typeface="Times New Roman"/>
                <a:ea typeface="Times New Roman"/>
              </a:rPr>
              <a:t> </a:t>
            </a:r>
            <a:r>
              <a:rPr lang="en-US" sz="3200" dirty="0" err="1">
                <a:latin typeface="Times New Roman"/>
                <a:ea typeface="Times New Roman"/>
              </a:rPr>
              <a:t>va</a:t>
            </a:r>
            <a:r>
              <a:rPr lang="en-US" sz="3200" dirty="0">
                <a:latin typeface="Times New Roman"/>
                <a:ea typeface="Times New Roman"/>
              </a:rPr>
              <a:t> </a:t>
            </a:r>
            <a:r>
              <a:rPr lang="en-US" sz="3200" dirty="0" err="1">
                <a:latin typeface="Times New Roman"/>
                <a:ea typeface="Times New Roman"/>
              </a:rPr>
              <a:t>unga</a:t>
            </a:r>
            <a:r>
              <a:rPr lang="en-US" sz="3200" dirty="0">
                <a:latin typeface="Times New Roman"/>
                <a:ea typeface="Times New Roman"/>
              </a:rPr>
              <a:t> </a:t>
            </a:r>
            <a:r>
              <a:rPr lang="en-US" sz="3200" dirty="0" err="1">
                <a:latin typeface="Times New Roman"/>
                <a:ea typeface="Times New Roman"/>
              </a:rPr>
              <a:t>bo‘ysunadi</a:t>
            </a:r>
            <a:r>
              <a:rPr lang="en-US" sz="3200" dirty="0">
                <a:latin typeface="Times New Roman"/>
                <a:ea typeface="Times New Roman"/>
              </a:rPr>
              <a:t>. </a:t>
            </a:r>
            <a:endParaRPr lang="en-US" sz="3200" dirty="0" smtClean="0">
              <a:latin typeface="Times New Roman"/>
              <a:ea typeface="Times New Roman"/>
            </a:endParaRPr>
          </a:p>
          <a:p>
            <a:r>
              <a:rPr lang="uz-Cyrl-UZ" sz="3200" dirty="0" smtClean="0">
                <a:latin typeface="Times New Roman"/>
                <a:ea typeface="Times New Roman"/>
                <a:cs typeface="Times New Roman"/>
              </a:rPr>
              <a:t>Ular </a:t>
            </a:r>
            <a:r>
              <a:rPr lang="uz-Cyrl-UZ" sz="3200" dirty="0">
                <a:latin typeface="Times New Roman"/>
                <a:ea typeface="Times New Roman"/>
                <a:cs typeface="Times New Roman"/>
              </a:rPr>
              <a:t>maktab faoliyati yuzasidan davlat nazoratini olib boradi va uning rivojini ta’minlash uchun ko‘maklashadi. Ularning vakolatiga maktab direktorlari va ularning o‘rinbosarlarini tayinlash ham k</a:t>
            </a:r>
            <a:r>
              <a:rPr lang="en-US" sz="3200" dirty="0" err="1">
                <a:latin typeface="Times New Roman"/>
                <a:ea typeface="Times New Roman"/>
                <a:cs typeface="Times New Roman"/>
              </a:rPr>
              <a:t>i</a:t>
            </a:r>
            <a:r>
              <a:rPr lang="uz-Cyrl-UZ" sz="3200" dirty="0">
                <a:latin typeface="Times New Roman"/>
                <a:ea typeface="Times New Roman"/>
                <a:cs typeface="Times New Roman"/>
              </a:rPr>
              <a:t>radi.</a:t>
            </a:r>
            <a:endParaRPr lang="ru-RU" sz="3200" dirty="0">
              <a:latin typeface="Calibri"/>
              <a:ea typeface="Calibri"/>
              <a:cs typeface="Times New Roman"/>
            </a:endParaRPr>
          </a:p>
          <a:p>
            <a:endParaRPr lang="ru-RU" sz="3200" dirty="0"/>
          </a:p>
        </p:txBody>
      </p:sp>
    </p:spTree>
    <p:extLst>
      <p:ext uri="{BB962C8B-B14F-4D97-AF65-F5344CB8AC3E}">
        <p14:creationId xmlns:p14="http://schemas.microsoft.com/office/powerpoint/2010/main" val="3175653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88122" y="375139"/>
            <a:ext cx="9765323" cy="6318738"/>
          </a:xfrm>
        </p:spPr>
        <p:txBody>
          <a:bodyPr>
            <a:noAutofit/>
          </a:bodyPr>
          <a:lstStyle/>
          <a:p>
            <a:pPr indent="0" algn="just">
              <a:lnSpc>
                <a:spcPct val="115000"/>
              </a:lnSpc>
              <a:buNone/>
              <a:tabLst>
                <a:tab pos="914400" algn="l"/>
              </a:tabLst>
            </a:pPr>
            <a:r>
              <a:rPr lang="en-US" sz="3600" dirty="0" smtClean="0">
                <a:latin typeface="Times New Roman" panose="02020603050405020304" pitchFamily="18" charset="0"/>
                <a:ea typeface="Times New Roman"/>
                <a:cs typeface="Times New Roman" panose="02020603050405020304" pitchFamily="18" charset="0"/>
              </a:rPr>
              <a:t>  </a:t>
            </a:r>
            <a:r>
              <a:rPr lang="uz-Cyrl-UZ" sz="3600" dirty="0" smtClean="0">
                <a:latin typeface="Times New Roman" panose="02020603050405020304" pitchFamily="18" charset="0"/>
                <a:ea typeface="Times New Roman"/>
                <a:cs typeface="Times New Roman" panose="02020603050405020304" pitchFamily="18" charset="0"/>
              </a:rPr>
              <a:t>Maktabni </a:t>
            </a:r>
            <a:r>
              <a:rPr lang="uz-Cyrl-UZ" sz="3600" dirty="0">
                <a:latin typeface="Times New Roman" panose="02020603050405020304" pitchFamily="18" charset="0"/>
                <a:ea typeface="Times New Roman"/>
                <a:cs typeface="Times New Roman" panose="02020603050405020304" pitchFamily="18" charset="0"/>
              </a:rPr>
              <a:t>boshqarish ishiga maktab inspeksiyasi, ya’ni, vazirliklar va xalq ta’limi bo‘limlarining maktab inspektorlari xizmati yordam beradi. Ular maktab faoliyatini o‘rganadi, ta’lim-tarbiya jarayonining natijalarini tahlil qiladi, ilg‘or tajribalarini aniqlaydi va ularni ommalashtirish chora-tadbirlarini belgilaydi, kamchiliklarni aniqlab, ularni bartaraf etish yo‘llarini izlaydi, maktab direktori va o‘qituvchilarga  yordam ko‘rsatadi.</a:t>
            </a:r>
            <a:endParaRPr lang="ru-RU" sz="3600" dirty="0">
              <a:latin typeface="Times New Roman" panose="02020603050405020304" pitchFamily="18" charset="0"/>
              <a:ea typeface="Calibri"/>
              <a:cs typeface="Times New Roman" panose="02020603050405020304" pitchFamily="18" charset="0"/>
            </a:endParaRPr>
          </a:p>
          <a:p>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4505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2216" y="572232"/>
            <a:ext cx="8956430" cy="6051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1011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3971" y="120017"/>
            <a:ext cx="8911687" cy="735768"/>
          </a:xfrm>
        </p:spPr>
        <p:txBody>
          <a:bodyPr>
            <a:normAutofit/>
          </a:bodyPr>
          <a:lstStyle/>
          <a:p>
            <a:pPr algn="ctr"/>
            <a:r>
              <a:rPr lang="uz-Cyrl-UZ" sz="2800" b="1" dirty="0">
                <a:solidFill>
                  <a:prstClr val="black">
                    <a:lumMod val="75000"/>
                    <a:lumOff val="25000"/>
                  </a:prstClr>
                </a:solidFill>
                <a:latin typeface="Times New Roman"/>
                <a:ea typeface="Times New Roman"/>
                <a:cs typeface="Times New Roman"/>
              </a:rPr>
              <a:t>Boshqarishning tizimliligi va yagonaligi.</a:t>
            </a:r>
            <a:endParaRPr lang="ru-RU" sz="2800" b="1" dirty="0"/>
          </a:p>
        </p:txBody>
      </p:sp>
      <p:sp>
        <p:nvSpPr>
          <p:cNvPr id="3" name="Объект 2"/>
          <p:cNvSpPr>
            <a:spLocks noGrp="1"/>
          </p:cNvSpPr>
          <p:nvPr>
            <p:ph idx="1"/>
          </p:nvPr>
        </p:nvSpPr>
        <p:spPr>
          <a:xfrm>
            <a:off x="1512277" y="808891"/>
            <a:ext cx="10039228" cy="5908431"/>
          </a:xfrm>
        </p:spPr>
        <p:txBody>
          <a:bodyPr>
            <a:noAutofit/>
          </a:bodyPr>
          <a:lstStyle/>
          <a:p>
            <a:pPr indent="0" algn="just">
              <a:lnSpc>
                <a:spcPct val="115000"/>
              </a:lnSpc>
              <a:buNone/>
              <a:tabLst>
                <a:tab pos="914400" algn="l"/>
              </a:tabLst>
            </a:pPr>
            <a:r>
              <a:rPr lang="uz-Cyrl-UZ" sz="2400" dirty="0" smtClean="0">
                <a:latin typeface="Times New Roman"/>
                <a:ea typeface="Times New Roman"/>
                <a:cs typeface="Times New Roman"/>
              </a:rPr>
              <a:t>Ta’lim </a:t>
            </a:r>
            <a:r>
              <a:rPr lang="uz-Cyrl-UZ" sz="2400" dirty="0">
                <a:latin typeface="Times New Roman"/>
                <a:ea typeface="Times New Roman"/>
                <a:cs typeface="Times New Roman"/>
              </a:rPr>
              <a:t>muassasasini boshqarishga nisbatan tizimli yondashuv asosida rahbar ta’lim muassasasini bir butun yaxlit tizim sifatida va uning belgilari haqida aniq tasavvurga ega bo‘ladi. Tizimning </a:t>
            </a:r>
            <a:r>
              <a:rPr lang="uz-Cyrl-UZ" sz="2400" u="sng" dirty="0">
                <a:latin typeface="Times New Roman"/>
                <a:ea typeface="Times New Roman"/>
                <a:cs typeface="Times New Roman"/>
              </a:rPr>
              <a:t>birinchi belgisi</a:t>
            </a:r>
            <a:r>
              <a:rPr lang="uz-Cyrl-UZ" sz="2400" dirty="0">
                <a:latin typeface="Times New Roman"/>
                <a:ea typeface="Times New Roman"/>
                <a:cs typeface="Times New Roman"/>
              </a:rPr>
              <a:t> yagonaligi hamda uni bo‘laklar, tarkibiy qismlarga ajratish mumkinligidadir. </a:t>
            </a:r>
            <a:r>
              <a:rPr lang="uz-Cyrl-UZ" sz="2400" u="sng" dirty="0">
                <a:latin typeface="Times New Roman"/>
                <a:ea typeface="Times New Roman"/>
                <a:cs typeface="Times New Roman"/>
              </a:rPr>
              <a:t>Ikkinchi belgisi</a:t>
            </a:r>
            <a:r>
              <a:rPr lang="uz-Cyrl-UZ" sz="2400" dirty="0">
                <a:latin typeface="Times New Roman"/>
                <a:ea typeface="Times New Roman"/>
                <a:cs typeface="Times New Roman"/>
              </a:rPr>
              <a:t> tizimning ichki tuzilishining mavjudligini anglatadi. </a:t>
            </a:r>
            <a:r>
              <a:rPr lang="uz-Cyrl-UZ" sz="2400" u="sng" dirty="0">
                <a:latin typeface="Times New Roman"/>
                <a:ea typeface="Times New Roman"/>
                <a:cs typeface="Times New Roman"/>
              </a:rPr>
              <a:t>Uchinchi belgisi</a:t>
            </a:r>
            <a:r>
              <a:rPr lang="uz-Cyrl-UZ" sz="2400" dirty="0">
                <a:latin typeface="Times New Roman"/>
                <a:ea typeface="Times New Roman"/>
                <a:cs typeface="Times New Roman"/>
              </a:rPr>
              <a:t> tizimning integrsiyalana olishidir. Tizimning har bir tarkibiy qismi o‘ziga xos sifatga ega bo‘lgani bilan, o‘zaro harakat orqali tizimning yangi integratsiyalana olish sifati hosil bo‘ladi. </a:t>
            </a:r>
            <a:r>
              <a:rPr lang="uz-Cyrl-UZ" sz="2400" u="sng" dirty="0">
                <a:latin typeface="Times New Roman"/>
                <a:ea typeface="Times New Roman"/>
                <a:cs typeface="Times New Roman"/>
              </a:rPr>
              <a:t>To‘rtinchi belgisi</a:t>
            </a:r>
            <a:r>
              <a:rPr lang="uz-Cyrl-UZ" sz="2400" dirty="0">
                <a:latin typeface="Times New Roman"/>
                <a:ea typeface="Times New Roman"/>
                <a:cs typeface="Times New Roman"/>
              </a:rPr>
              <a:t> ta’lim muassasalarining tashqi muhit bilan chambarchas bog‘liqligidir. Chunki ta’lim muassasalari tashqi muhitga moslashib, ushbu ta’lim jarayonini qayta quradi hamda o‘zining maqsadlariga erishish uchun tashqi muhitni o‘ziga bo‘ysundiradi. Boshqaruvdagi tizimlilik va yagonalik rahbar bilan pedagogik jamoa o‘rtasidagi o‘zaro harakat va aloqani ta’minlaydi, bir yoqlama boshqaruvning oldini oladi. </a:t>
            </a:r>
            <a:endParaRPr lang="ru-RU" sz="2400" dirty="0">
              <a:latin typeface="Calibri"/>
              <a:ea typeface="Calibri"/>
              <a:cs typeface="Times New Roman"/>
            </a:endParaRPr>
          </a:p>
          <a:p>
            <a:endParaRPr lang="ru-RU" sz="3200" dirty="0"/>
          </a:p>
        </p:txBody>
      </p:sp>
    </p:spTree>
    <p:extLst>
      <p:ext uri="{BB962C8B-B14F-4D97-AF65-F5344CB8AC3E}">
        <p14:creationId xmlns:p14="http://schemas.microsoft.com/office/powerpoint/2010/main" val="3722562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596900"/>
            <a:ext cx="8915400" cy="5314322"/>
          </a:xfrm>
        </p:spPr>
        <p:txBody>
          <a:bodyPr>
            <a:normAutofit/>
          </a:bodyPr>
          <a:lstStyle/>
          <a:p>
            <a:pPr indent="0" algn="ctr">
              <a:lnSpc>
                <a:spcPct val="115000"/>
              </a:lnSpc>
              <a:buNone/>
              <a:tabLst>
                <a:tab pos="914400" algn="l"/>
              </a:tabLst>
            </a:pPr>
            <a:r>
              <a:rPr lang="uz-Cyrl-UZ" sz="3600" b="1" dirty="0">
                <a:latin typeface="Times New Roman"/>
                <a:ea typeface="Times New Roman"/>
                <a:cs typeface="Times New Roman"/>
              </a:rPr>
              <a:t>Ta’lim tizimini jamoatchilik asosida boshqarish </a:t>
            </a:r>
            <a:r>
              <a:rPr lang="en-US" sz="3600" b="1" dirty="0" err="1" smtClean="0">
                <a:latin typeface="Times New Roman"/>
                <a:ea typeface="Times New Roman"/>
                <a:cs typeface="Times New Roman"/>
              </a:rPr>
              <a:t>tamoyili</a:t>
            </a:r>
            <a:endParaRPr lang="en-US" sz="3600" b="1" dirty="0" smtClean="0">
              <a:latin typeface="Times New Roman"/>
              <a:ea typeface="Times New Roman"/>
              <a:cs typeface="Times New Roman"/>
            </a:endParaRPr>
          </a:p>
          <a:p>
            <a:pPr indent="1008380" algn="just">
              <a:lnSpc>
                <a:spcPct val="115000"/>
              </a:lnSpc>
              <a:tabLst>
                <a:tab pos="914400" algn="l"/>
              </a:tabLst>
            </a:pPr>
            <a:r>
              <a:rPr lang="uz-Cyrl-UZ" sz="3600" dirty="0" smtClean="0">
                <a:latin typeface="Times New Roman"/>
                <a:ea typeface="Times New Roman"/>
                <a:cs typeface="Times New Roman"/>
              </a:rPr>
              <a:t>o‘qituvchilar</a:t>
            </a:r>
            <a:r>
              <a:rPr lang="uz-Cyrl-UZ" sz="3600" dirty="0">
                <a:latin typeface="Times New Roman"/>
                <a:ea typeface="Times New Roman"/>
                <a:cs typeface="Times New Roman"/>
              </a:rPr>
              <a:t>, o‘quvchilar, ota-onalar va jamoatchilik vaqillaridan iborat pedagogik Kengashning umumiy o‘rta ta’lim muassasasi faoliyatini samarali tashkil etishga yo‘naltirilgan faoliyatidir. </a:t>
            </a:r>
            <a:endParaRPr lang="ru-RU" sz="3600" dirty="0">
              <a:latin typeface="Calibri"/>
              <a:ea typeface="Calibri"/>
              <a:cs typeface="Times New Roman"/>
            </a:endParaRPr>
          </a:p>
          <a:p>
            <a:endParaRPr lang="ru-RU" sz="3600" dirty="0"/>
          </a:p>
        </p:txBody>
      </p:sp>
    </p:spTree>
    <p:extLst>
      <p:ext uri="{BB962C8B-B14F-4D97-AF65-F5344CB8AC3E}">
        <p14:creationId xmlns:p14="http://schemas.microsoft.com/office/powerpoint/2010/main" val="3353121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09"/>
            <a:ext cx="8911687" cy="1497767"/>
          </a:xfrm>
        </p:spPr>
        <p:txBody>
          <a:bodyPr>
            <a:noAutofit/>
          </a:bodyPr>
          <a:lstStyle/>
          <a:p>
            <a:pPr algn="ctr"/>
            <a:r>
              <a:rPr lang="uz-Cyrl-UZ" sz="3200" b="1" dirty="0">
                <a:solidFill>
                  <a:prstClr val="black">
                    <a:lumMod val="75000"/>
                    <a:lumOff val="25000"/>
                  </a:prstClr>
                </a:solidFill>
                <a:latin typeface="Times New Roman"/>
                <a:ea typeface="Times New Roman"/>
                <a:cs typeface="Times New Roman"/>
              </a:rPr>
              <a:t>Boshqarishning markazlashtirilgan va markazlashtirilmagan holatlarining ratsional </a:t>
            </a:r>
            <a:r>
              <a:rPr lang="uz-Cyrl-UZ" sz="3200" b="1" dirty="0" smtClean="0">
                <a:solidFill>
                  <a:prstClr val="black">
                    <a:lumMod val="75000"/>
                    <a:lumOff val="25000"/>
                  </a:prstClr>
                </a:solidFill>
                <a:latin typeface="Times New Roman"/>
                <a:ea typeface="Times New Roman"/>
                <a:cs typeface="Times New Roman"/>
              </a:rPr>
              <a:t>uyg‘unligi</a:t>
            </a:r>
            <a:r>
              <a:rPr lang="en-US" sz="3200" b="1" dirty="0" smtClean="0">
                <a:solidFill>
                  <a:prstClr val="black">
                    <a:lumMod val="75000"/>
                    <a:lumOff val="25000"/>
                  </a:prstClr>
                </a:solidFill>
                <a:latin typeface="Times New Roman"/>
                <a:ea typeface="Times New Roman"/>
                <a:cs typeface="Times New Roman"/>
              </a:rPr>
              <a:t> </a:t>
            </a:r>
            <a:r>
              <a:rPr lang="en-US" sz="3200" b="1" dirty="0" err="1" smtClean="0">
                <a:solidFill>
                  <a:prstClr val="black">
                    <a:lumMod val="75000"/>
                    <a:lumOff val="25000"/>
                  </a:prstClr>
                </a:solidFill>
                <a:latin typeface="Times New Roman"/>
                <a:ea typeface="Times New Roman"/>
                <a:cs typeface="Times New Roman"/>
              </a:rPr>
              <a:t>tamoyili</a:t>
            </a:r>
            <a:endParaRPr lang="ru-RU" sz="3200" b="1" dirty="0"/>
          </a:p>
        </p:txBody>
      </p:sp>
      <p:sp>
        <p:nvSpPr>
          <p:cNvPr id="3" name="Объект 2"/>
          <p:cNvSpPr>
            <a:spLocks noGrp="1"/>
          </p:cNvSpPr>
          <p:nvPr>
            <p:ph idx="1"/>
          </p:nvPr>
        </p:nvSpPr>
        <p:spPr>
          <a:xfrm>
            <a:off x="2589212" y="2297723"/>
            <a:ext cx="8915400" cy="3777622"/>
          </a:xfrm>
        </p:spPr>
        <p:txBody>
          <a:bodyPr/>
          <a:lstStyle/>
          <a:p>
            <a:pPr indent="0" algn="just">
              <a:lnSpc>
                <a:spcPct val="115000"/>
              </a:lnSpc>
              <a:buNone/>
              <a:tabLst>
                <a:tab pos="914400" algn="l"/>
              </a:tabLst>
            </a:pPr>
            <a:r>
              <a:rPr lang="uz-Cyrl-UZ" sz="3200" dirty="0" smtClean="0">
                <a:latin typeface="Times New Roman"/>
                <a:ea typeface="Times New Roman"/>
                <a:cs typeface="Times New Roman"/>
              </a:rPr>
              <a:t>Boshqaruvni </a:t>
            </a:r>
            <a:r>
              <a:rPr lang="uz-Cyrl-UZ" sz="3200" dirty="0">
                <a:latin typeface="Times New Roman"/>
                <a:ea typeface="Times New Roman"/>
                <a:cs typeface="Times New Roman"/>
              </a:rPr>
              <a:t>markazlashtirish keragidan ortiq bo‘lganda, albatta, ma’muriy boshqaruv kuchayadi. Bu holat o‘qituvchilar va o‘quvchilarning ehtiyojlari, talab va istaklarini hisobga olmaslikka, rahbar va o‘qituvchilarning keraksiz mehnat va vaqt sarflashlariga olib keladi.</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2391958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z-Cyrl-UZ" sz="3200" b="1" dirty="0">
                <a:solidFill>
                  <a:prstClr val="black">
                    <a:lumMod val="75000"/>
                    <a:lumOff val="25000"/>
                  </a:prstClr>
                </a:solidFill>
                <a:latin typeface="Times New Roman"/>
                <a:ea typeface="Times New Roman"/>
                <a:cs typeface="Times New Roman"/>
              </a:rPr>
              <a:t>Yakka hokimlik bilan jamoatchilik boshqaruvining birligi tamoyili </a:t>
            </a:r>
            <a:endParaRPr lang="ru-RU" sz="3200" b="1" dirty="0"/>
          </a:p>
        </p:txBody>
      </p:sp>
      <p:sp>
        <p:nvSpPr>
          <p:cNvPr id="3" name="Объект 2"/>
          <p:cNvSpPr>
            <a:spLocks noGrp="1"/>
          </p:cNvSpPr>
          <p:nvPr>
            <p:ph idx="1"/>
          </p:nvPr>
        </p:nvSpPr>
        <p:spPr>
          <a:xfrm>
            <a:off x="2074985" y="2133599"/>
            <a:ext cx="9429627" cy="4173415"/>
          </a:xfrm>
        </p:spPr>
        <p:txBody>
          <a:bodyPr>
            <a:noAutofit/>
          </a:bodyPr>
          <a:lstStyle/>
          <a:p>
            <a:pPr indent="1008380" algn="just">
              <a:lnSpc>
                <a:spcPct val="115000"/>
              </a:lnSpc>
              <a:tabLst>
                <a:tab pos="914400" algn="l"/>
              </a:tabLst>
            </a:pPr>
            <a:r>
              <a:rPr lang="en-US" sz="3200" dirty="0" smtClean="0">
                <a:latin typeface="Times New Roman"/>
                <a:ea typeface="Times New Roman"/>
                <a:cs typeface="Times New Roman"/>
              </a:rPr>
              <a:t>P</a:t>
            </a:r>
            <a:r>
              <a:rPr lang="uz-Cyrl-UZ" sz="3200" dirty="0" smtClean="0">
                <a:latin typeface="Times New Roman"/>
                <a:ea typeface="Times New Roman"/>
                <a:cs typeface="Times New Roman"/>
              </a:rPr>
              <a:t>edagogik </a:t>
            </a:r>
            <a:r>
              <a:rPr lang="uz-Cyrl-UZ" sz="3200" dirty="0">
                <a:latin typeface="Times New Roman"/>
                <a:ea typeface="Times New Roman"/>
                <a:cs typeface="Times New Roman"/>
              </a:rPr>
              <a:t>jarayonni boshqarishda yakka hokimlikka yo‘l qo‘ymaslikka qaratilgan. Boshqarish faoliyatida o‘qituvchilarning tajribasi va bilimiga tayanib, turli qarashlarni taqqoslab, oqilona xulosalar chiqarish o‘ta muhimdir. Vazifalarni kollegial hal qilish har bir jamoa a’zosining javobgarligini yo‘qqa chiqarmaydi.</a:t>
            </a:r>
            <a:endParaRPr lang="ru-RU" sz="3200" dirty="0">
              <a:latin typeface="Calibri"/>
              <a:ea typeface="Calibri"/>
              <a:cs typeface="Times New Roman"/>
            </a:endParaRPr>
          </a:p>
          <a:p>
            <a:endParaRPr lang="ru-RU" sz="3200" dirty="0"/>
          </a:p>
        </p:txBody>
      </p:sp>
    </p:spTree>
    <p:extLst>
      <p:ext uri="{BB962C8B-B14F-4D97-AF65-F5344CB8AC3E}">
        <p14:creationId xmlns:p14="http://schemas.microsoft.com/office/powerpoint/2010/main" val="3323443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21879" y="612387"/>
            <a:ext cx="8911687" cy="1280890"/>
          </a:xfrm>
        </p:spPr>
        <p:txBody>
          <a:bodyPr>
            <a:normAutofit/>
          </a:bodyPr>
          <a:lstStyle/>
          <a:p>
            <a:pPr algn="ctr"/>
            <a:r>
              <a:rPr lang="uz-Cyrl-UZ" b="1" dirty="0">
                <a:solidFill>
                  <a:prstClr val="black">
                    <a:lumMod val="75000"/>
                    <a:lumOff val="25000"/>
                  </a:prstClr>
                </a:solidFill>
                <a:latin typeface="Times New Roman"/>
                <a:ea typeface="Times New Roman"/>
                <a:cs typeface="Times New Roman"/>
              </a:rPr>
              <a:t>Ta’lim tizimini boshqarishda axborotlarning ob’ektivligi va </a:t>
            </a:r>
            <a:r>
              <a:rPr lang="uz-Cyrl-UZ" b="1" dirty="0" smtClean="0">
                <a:solidFill>
                  <a:prstClr val="black">
                    <a:lumMod val="75000"/>
                    <a:lumOff val="25000"/>
                  </a:prstClr>
                </a:solidFill>
                <a:latin typeface="Times New Roman"/>
                <a:ea typeface="Times New Roman"/>
                <a:cs typeface="Times New Roman"/>
              </a:rPr>
              <a:t>to‘liqligi</a:t>
            </a:r>
            <a:r>
              <a:rPr lang="en-US" b="1" dirty="0" smtClean="0">
                <a:solidFill>
                  <a:prstClr val="black">
                    <a:lumMod val="75000"/>
                    <a:lumOff val="25000"/>
                  </a:prstClr>
                </a:solidFill>
                <a:latin typeface="Times New Roman"/>
                <a:ea typeface="Times New Roman"/>
                <a:cs typeface="Times New Roman"/>
              </a:rPr>
              <a:t> </a:t>
            </a:r>
            <a:r>
              <a:rPr lang="en-US" b="1" dirty="0" err="1" smtClean="0">
                <a:solidFill>
                  <a:prstClr val="black">
                    <a:lumMod val="75000"/>
                    <a:lumOff val="25000"/>
                  </a:prstClr>
                </a:solidFill>
                <a:latin typeface="Times New Roman"/>
                <a:ea typeface="Times New Roman"/>
                <a:cs typeface="Times New Roman"/>
              </a:rPr>
              <a:t>tamoyili</a:t>
            </a:r>
            <a:endParaRPr lang="ru-RU" b="1" dirty="0"/>
          </a:p>
        </p:txBody>
      </p:sp>
      <p:sp>
        <p:nvSpPr>
          <p:cNvPr id="3" name="Объект 2"/>
          <p:cNvSpPr>
            <a:spLocks noGrp="1"/>
          </p:cNvSpPr>
          <p:nvPr>
            <p:ph idx="1"/>
          </p:nvPr>
        </p:nvSpPr>
        <p:spPr>
          <a:xfrm>
            <a:off x="2286000" y="2133600"/>
            <a:ext cx="9218612" cy="3777622"/>
          </a:xfrm>
        </p:spPr>
        <p:txBody>
          <a:bodyPr>
            <a:noAutofit/>
          </a:bodyPr>
          <a:lstStyle/>
          <a:p>
            <a:pPr indent="1008380" algn="just">
              <a:lnSpc>
                <a:spcPct val="115000"/>
              </a:lnSpc>
              <a:tabLst>
                <a:tab pos="914400" algn="l"/>
              </a:tabLst>
            </a:pPr>
            <a:r>
              <a:rPr lang="uz-Cyrl-UZ" sz="3600" dirty="0" smtClean="0">
                <a:latin typeface="Times New Roman"/>
                <a:ea typeface="Times New Roman"/>
                <a:cs typeface="Times New Roman"/>
              </a:rPr>
              <a:t>Ta’lim </a:t>
            </a:r>
            <a:r>
              <a:rPr lang="uz-Cyrl-UZ" sz="3600" dirty="0">
                <a:latin typeface="Times New Roman"/>
                <a:ea typeface="Times New Roman"/>
                <a:cs typeface="Times New Roman"/>
              </a:rPr>
              <a:t>tizimini boshqarishning samaradorligi axborotlarning qanchalik aniq va to‘liqligiga ham bog‘liq. Agar axborotlar aniq, to‘liq yig‘ilsa yoki haddan ziyod ko‘p bo‘lsa, qaror qabul qilishda chalkashlikka olib keladi.</a:t>
            </a:r>
            <a:endParaRPr lang="ru-RU" sz="3600" dirty="0">
              <a:latin typeface="Calibri"/>
              <a:ea typeface="Calibri"/>
              <a:cs typeface="Times New Roman"/>
            </a:endParaRPr>
          </a:p>
          <a:p>
            <a:endParaRPr lang="ru-RU" sz="3600" dirty="0"/>
          </a:p>
        </p:txBody>
      </p:sp>
    </p:spTree>
    <p:extLst>
      <p:ext uri="{BB962C8B-B14F-4D97-AF65-F5344CB8AC3E}">
        <p14:creationId xmlns:p14="http://schemas.microsoft.com/office/powerpoint/2010/main" val="930235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635000"/>
            <a:ext cx="8915400" cy="5918200"/>
          </a:xfrm>
        </p:spPr>
        <p:txBody>
          <a:bodyPr>
            <a:normAutofit/>
          </a:bodyPr>
          <a:lstStyle/>
          <a:p>
            <a:pPr indent="0" algn="just">
              <a:lnSpc>
                <a:spcPct val="115000"/>
              </a:lnSpc>
              <a:buNone/>
              <a:tabLst>
                <a:tab pos="914400" algn="l"/>
              </a:tabLst>
            </a:pPr>
            <a:r>
              <a:rPr lang="en-US" sz="3600" dirty="0" smtClean="0">
                <a:latin typeface="Times New Roman"/>
                <a:ea typeface="Times New Roman"/>
                <a:cs typeface="Times New Roman"/>
              </a:rPr>
              <a:t> </a:t>
            </a:r>
            <a:r>
              <a:rPr lang="uz-Cyrl-UZ" sz="3600" b="1" dirty="0" smtClean="0">
                <a:latin typeface="Times New Roman"/>
                <a:ea typeface="Times New Roman"/>
                <a:cs typeface="Times New Roman"/>
              </a:rPr>
              <a:t>Ta’lim </a:t>
            </a:r>
            <a:r>
              <a:rPr lang="uz-Cyrl-UZ" sz="3600" b="1" dirty="0">
                <a:latin typeface="Times New Roman"/>
                <a:ea typeface="Times New Roman"/>
                <a:cs typeface="Times New Roman"/>
              </a:rPr>
              <a:t>muassasasining rahbari </a:t>
            </a:r>
            <a:r>
              <a:rPr lang="uz-Cyrl-UZ" sz="3600" dirty="0">
                <a:latin typeface="Times New Roman"/>
                <a:ea typeface="Times New Roman"/>
                <a:cs typeface="Times New Roman"/>
              </a:rPr>
              <a:t>o‘zining faoliyatida menejer vazifasini ham bajaradi. SHuning uchun u o‘z faoliyatida kuzatish, anketa, test, inst</a:t>
            </a:r>
            <a:r>
              <a:rPr lang="en-US" sz="3600" dirty="0">
                <a:latin typeface="Times New Roman"/>
                <a:ea typeface="Times New Roman"/>
                <a:cs typeface="Times New Roman"/>
              </a:rPr>
              <a:t>r</a:t>
            </a:r>
            <a:r>
              <a:rPr lang="uz-Cyrl-UZ" sz="3600" dirty="0">
                <a:latin typeface="Times New Roman"/>
                <a:ea typeface="Times New Roman"/>
                <a:cs typeface="Times New Roman"/>
              </a:rPr>
              <a:t>uktiv va metodik materiallardan keng foydalana bilishi lozim. Ta’lim muassasasi ma’muriyati maktab ichidagi axborotli boshqaruv texnologiyasini ishlab chiqish va uni ta’lim jarayoniga tatbiq etishga alohida e’tibor qaratishi kerak.</a:t>
            </a:r>
            <a:endParaRPr lang="ru-RU" sz="3600" dirty="0">
              <a:latin typeface="Calibri"/>
              <a:ea typeface="Calibri"/>
              <a:cs typeface="Times New Roman"/>
            </a:endParaRPr>
          </a:p>
          <a:p>
            <a:endParaRPr lang="ru-RU" dirty="0"/>
          </a:p>
        </p:txBody>
      </p:sp>
    </p:spTree>
    <p:extLst>
      <p:ext uri="{BB962C8B-B14F-4D97-AF65-F5344CB8AC3E}">
        <p14:creationId xmlns:p14="http://schemas.microsoft.com/office/powerpoint/2010/main" val="122028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40523" y="564660"/>
            <a:ext cx="8421442" cy="3983893"/>
          </a:xfrm>
        </p:spPr>
        <p:txBody>
          <a:bodyPr>
            <a:noAutofit/>
          </a:bodyPr>
          <a:lstStyle/>
          <a:p>
            <a:pPr marL="0" indent="0" algn="ctr">
              <a:buNone/>
            </a:pPr>
            <a:r>
              <a:rPr lang="en-US" sz="2800" b="1" dirty="0" smtClean="0"/>
              <a:t>   </a:t>
            </a:r>
            <a:r>
              <a:rPr lang="en-US" sz="2800" b="1" dirty="0" err="1" smtClean="0"/>
              <a:t>Reja</a:t>
            </a:r>
            <a:r>
              <a:rPr lang="uz-Cyrl-UZ" sz="2800" b="1" dirty="0"/>
              <a:t>:</a:t>
            </a:r>
            <a:endParaRPr lang="ru-RU" sz="2800" dirty="0"/>
          </a:p>
          <a:p>
            <a:r>
              <a:rPr lang="en-US" sz="2800" dirty="0" err="1" smtClean="0">
                <a:latin typeface="Times New Roman"/>
                <a:ea typeface="Times New Roman"/>
              </a:rPr>
              <a:t>Ta’lim</a:t>
            </a:r>
            <a:r>
              <a:rPr lang="en-US" sz="2800" dirty="0" smtClean="0">
                <a:latin typeface="Times New Roman"/>
                <a:ea typeface="Times New Roman"/>
              </a:rPr>
              <a:t>  </a:t>
            </a:r>
            <a:r>
              <a:rPr lang="en-US" sz="2800" dirty="0" err="1">
                <a:latin typeface="Times New Roman"/>
                <a:ea typeface="Times New Roman"/>
              </a:rPr>
              <a:t>muassasasi</a:t>
            </a:r>
            <a:r>
              <a:rPr lang="en-US" sz="2800" dirty="0">
                <a:latin typeface="Times New Roman"/>
                <a:ea typeface="Times New Roman"/>
              </a:rPr>
              <a:t> </a:t>
            </a:r>
            <a:r>
              <a:rPr lang="en-US" sz="2800" dirty="0" err="1">
                <a:latin typeface="Times New Roman"/>
                <a:ea typeface="Times New Roman"/>
              </a:rPr>
              <a:t>menejmenti</a:t>
            </a:r>
            <a:r>
              <a:rPr lang="en-US" sz="2800" dirty="0">
                <a:latin typeface="Times New Roman"/>
                <a:ea typeface="Times New Roman"/>
              </a:rPr>
              <a:t> </a:t>
            </a:r>
            <a:r>
              <a:rPr lang="en-US" sz="2800" dirty="0" err="1">
                <a:latin typeface="Times New Roman"/>
                <a:ea typeface="Times New Roman"/>
              </a:rPr>
              <a:t>haqida</a:t>
            </a:r>
            <a:r>
              <a:rPr lang="en-US" sz="2800" dirty="0">
                <a:latin typeface="Times New Roman"/>
                <a:ea typeface="Times New Roman"/>
              </a:rPr>
              <a:t> </a:t>
            </a:r>
            <a:r>
              <a:rPr lang="en-US" sz="2800" dirty="0" err="1">
                <a:latin typeface="Times New Roman"/>
                <a:ea typeface="Times New Roman"/>
              </a:rPr>
              <a:t>tushuncha</a:t>
            </a:r>
            <a:r>
              <a:rPr lang="en-US" sz="2800" dirty="0">
                <a:latin typeface="Times New Roman"/>
                <a:ea typeface="Times New Roman"/>
              </a:rPr>
              <a:t>. </a:t>
            </a:r>
            <a:r>
              <a:rPr lang="en-US" sz="2800" dirty="0" err="1">
                <a:latin typeface="Times New Roman"/>
                <a:ea typeface="Times New Roman"/>
              </a:rPr>
              <a:t>Ta’lim</a:t>
            </a:r>
            <a:r>
              <a:rPr lang="en-US" sz="2800" dirty="0">
                <a:latin typeface="Times New Roman"/>
                <a:ea typeface="Times New Roman"/>
              </a:rPr>
              <a:t> </a:t>
            </a:r>
            <a:r>
              <a:rPr lang="en-US" sz="2800" dirty="0" err="1">
                <a:latin typeface="Times New Roman"/>
                <a:ea typeface="Times New Roman"/>
              </a:rPr>
              <a:t>muassasasini</a:t>
            </a:r>
            <a:r>
              <a:rPr lang="en-US" sz="2800" dirty="0">
                <a:latin typeface="Times New Roman"/>
                <a:ea typeface="Times New Roman"/>
              </a:rPr>
              <a:t> </a:t>
            </a:r>
            <a:r>
              <a:rPr lang="en-US" sz="2800" dirty="0" err="1">
                <a:latin typeface="Times New Roman"/>
                <a:ea typeface="Times New Roman"/>
              </a:rPr>
              <a:t>boshqarish</a:t>
            </a:r>
            <a:r>
              <a:rPr lang="en-US" sz="2800" dirty="0">
                <a:latin typeface="Times New Roman"/>
                <a:ea typeface="Times New Roman"/>
              </a:rPr>
              <a:t>.</a:t>
            </a:r>
            <a:endParaRPr lang="ru-RU" sz="2800" dirty="0">
              <a:latin typeface="Times New Roman"/>
              <a:ea typeface="Times New Roman"/>
            </a:endParaRPr>
          </a:p>
          <a:p>
            <a:r>
              <a:rPr lang="en-US" sz="2800" dirty="0" err="1" smtClean="0">
                <a:latin typeface="Times New Roman"/>
                <a:ea typeface="Times New Roman"/>
              </a:rPr>
              <a:t>Ta’lim</a:t>
            </a:r>
            <a:r>
              <a:rPr lang="en-US" sz="2800" dirty="0" smtClean="0">
                <a:latin typeface="Times New Roman"/>
                <a:ea typeface="Times New Roman"/>
              </a:rPr>
              <a:t> </a:t>
            </a:r>
            <a:r>
              <a:rPr lang="en-US" sz="2800" dirty="0" err="1">
                <a:latin typeface="Times New Roman"/>
                <a:ea typeface="Times New Roman"/>
              </a:rPr>
              <a:t>muasasasining</a:t>
            </a:r>
            <a:r>
              <a:rPr lang="en-US" sz="2800" dirty="0">
                <a:latin typeface="Times New Roman"/>
                <a:ea typeface="Times New Roman"/>
              </a:rPr>
              <a:t> </a:t>
            </a:r>
            <a:r>
              <a:rPr lang="en-US" sz="2800" dirty="0" err="1">
                <a:latin typeface="Times New Roman"/>
                <a:ea typeface="Times New Roman"/>
              </a:rPr>
              <a:t>ichki</a:t>
            </a:r>
            <a:r>
              <a:rPr lang="en-US" sz="2800" dirty="0">
                <a:latin typeface="Times New Roman"/>
                <a:ea typeface="Times New Roman"/>
              </a:rPr>
              <a:t> </a:t>
            </a:r>
            <a:r>
              <a:rPr lang="en-US" sz="2800" dirty="0" err="1">
                <a:latin typeface="Times New Roman"/>
                <a:ea typeface="Times New Roman"/>
              </a:rPr>
              <a:t>boshqaruvi</a:t>
            </a:r>
            <a:r>
              <a:rPr lang="en-US" sz="2800" dirty="0">
                <a:latin typeface="Times New Roman"/>
                <a:ea typeface="Times New Roman"/>
              </a:rPr>
              <a:t>. </a:t>
            </a:r>
            <a:endParaRPr lang="ru-RU" sz="2800" dirty="0" smtClean="0">
              <a:latin typeface="Times New Roman"/>
              <a:ea typeface="Times New Roman"/>
            </a:endParaRPr>
          </a:p>
          <a:p>
            <a:r>
              <a:rPr lang="en-US" sz="2800" dirty="0" err="1" smtClean="0">
                <a:latin typeface="Times New Roman"/>
                <a:ea typeface="Times New Roman"/>
              </a:rPr>
              <a:t>Ta’lim</a:t>
            </a:r>
            <a:r>
              <a:rPr lang="en-US" sz="2800" dirty="0" smtClean="0">
                <a:latin typeface="Times New Roman"/>
                <a:ea typeface="Times New Roman"/>
              </a:rPr>
              <a:t> </a:t>
            </a:r>
            <a:r>
              <a:rPr lang="en-US" sz="2800" dirty="0" err="1">
                <a:latin typeface="Times New Roman"/>
                <a:ea typeface="Times New Roman"/>
              </a:rPr>
              <a:t>muasasasida</a:t>
            </a:r>
            <a:r>
              <a:rPr lang="en-US" sz="2800" dirty="0">
                <a:latin typeface="Times New Roman"/>
                <a:ea typeface="Times New Roman"/>
              </a:rPr>
              <a:t> </a:t>
            </a:r>
            <a:r>
              <a:rPr lang="en-US" sz="2800" dirty="0" err="1">
                <a:latin typeface="Times New Roman"/>
                <a:ea typeface="Times New Roman"/>
              </a:rPr>
              <a:t>metodik</a:t>
            </a:r>
            <a:r>
              <a:rPr lang="en-US" sz="2800" dirty="0">
                <a:latin typeface="Times New Roman"/>
                <a:ea typeface="Times New Roman"/>
              </a:rPr>
              <a:t> </a:t>
            </a:r>
            <a:r>
              <a:rPr lang="en-US" sz="2800" dirty="0" err="1">
                <a:latin typeface="Times New Roman"/>
                <a:ea typeface="Times New Roman"/>
              </a:rPr>
              <a:t>ishlarni</a:t>
            </a:r>
            <a:r>
              <a:rPr lang="en-US" sz="2800" dirty="0">
                <a:latin typeface="Times New Roman"/>
                <a:ea typeface="Times New Roman"/>
              </a:rPr>
              <a:t> </a:t>
            </a:r>
            <a:r>
              <a:rPr lang="en-US" sz="2800" dirty="0" err="1">
                <a:latin typeface="Times New Roman"/>
                <a:ea typeface="Times New Roman"/>
              </a:rPr>
              <a:t>tashkil</a:t>
            </a:r>
            <a:r>
              <a:rPr lang="en-US" sz="2800" dirty="0">
                <a:latin typeface="Times New Roman"/>
                <a:ea typeface="Times New Roman"/>
              </a:rPr>
              <a:t> </a:t>
            </a:r>
            <a:r>
              <a:rPr lang="en-US" sz="2800" dirty="0" err="1">
                <a:latin typeface="Times New Roman"/>
                <a:ea typeface="Times New Roman"/>
              </a:rPr>
              <a:t>etish</a:t>
            </a:r>
            <a:r>
              <a:rPr lang="en-US" sz="2800" dirty="0">
                <a:latin typeface="Times New Roman"/>
                <a:ea typeface="Times New Roman"/>
              </a:rPr>
              <a:t>.  </a:t>
            </a:r>
            <a:endParaRPr lang="ru-RU" sz="2800" dirty="0">
              <a:latin typeface="Times New Roman"/>
              <a:ea typeface="Times New Roman"/>
            </a:endParaRPr>
          </a:p>
          <a:p>
            <a:pPr marL="0" indent="0">
              <a:buNone/>
            </a:pPr>
            <a:endParaRPr lang="ru-RU" sz="2800" dirty="0"/>
          </a:p>
          <a:p>
            <a:endParaRPr lang="ru-RU" sz="2800" dirty="0"/>
          </a:p>
        </p:txBody>
      </p:sp>
    </p:spTree>
    <p:extLst>
      <p:ext uri="{BB962C8B-B14F-4D97-AF65-F5344CB8AC3E}">
        <p14:creationId xmlns:p14="http://schemas.microsoft.com/office/powerpoint/2010/main" val="3873069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774700"/>
            <a:ext cx="8915400" cy="5136522"/>
          </a:xfrm>
        </p:spPr>
        <p:txBody>
          <a:bodyPr>
            <a:normAutofit/>
          </a:bodyPr>
          <a:lstStyle/>
          <a:p>
            <a:pPr indent="0" algn="ctr">
              <a:lnSpc>
                <a:spcPct val="115000"/>
              </a:lnSpc>
              <a:buNone/>
              <a:tabLst>
                <a:tab pos="914400" algn="l"/>
              </a:tabLst>
            </a:pPr>
            <a:r>
              <a:rPr lang="uz-Cyrl-UZ" sz="3200" b="1" dirty="0">
                <a:latin typeface="Times New Roman"/>
                <a:ea typeface="Times New Roman"/>
                <a:cs typeface="Times New Roman"/>
              </a:rPr>
              <a:t>Maktab ichki boshqaruvining o‘ziga xosligi quyidagi vazifalarda aniq ko‘rinadi:</a:t>
            </a:r>
            <a:endParaRPr lang="ru-RU" sz="3200" b="1" dirty="0">
              <a:latin typeface="Calibri"/>
              <a:ea typeface="Calibri"/>
              <a:cs typeface="Times New Roman"/>
            </a:endParaRPr>
          </a:p>
          <a:p>
            <a:pPr lvl="0" algn="just">
              <a:lnSpc>
                <a:spcPct val="115000"/>
              </a:lnSpc>
              <a:buFont typeface="+mj-lt"/>
              <a:buAutoNum type="arabicPeriod"/>
              <a:tabLst>
                <a:tab pos="914400" algn="l"/>
                <a:tab pos="997585" algn="l"/>
              </a:tabLst>
            </a:pPr>
            <a:r>
              <a:rPr lang="uz-Cyrl-UZ" sz="3200" dirty="0">
                <a:latin typeface="Times New Roman"/>
                <a:ea typeface="Times New Roman"/>
                <a:cs typeface="Times New Roman"/>
              </a:rPr>
              <a:t>Ta’lim-tarbiya jarayonini pedagogik tahlil qilish.</a:t>
            </a:r>
            <a:endParaRPr lang="ru-RU" sz="3200" dirty="0">
              <a:latin typeface="Calibri"/>
              <a:ea typeface="Calibri"/>
              <a:cs typeface="Times New Roman"/>
            </a:endParaRPr>
          </a:p>
          <a:p>
            <a:pPr lvl="0" algn="just">
              <a:lnSpc>
                <a:spcPct val="115000"/>
              </a:lnSpc>
              <a:buFont typeface="+mj-lt"/>
              <a:buAutoNum type="arabicPeriod"/>
              <a:tabLst>
                <a:tab pos="914400" algn="l"/>
                <a:tab pos="997585" algn="l"/>
              </a:tabLst>
            </a:pPr>
            <a:r>
              <a:rPr lang="uz-Cyrl-UZ" sz="3200" dirty="0">
                <a:latin typeface="Times New Roman"/>
                <a:ea typeface="Times New Roman"/>
                <a:cs typeface="Times New Roman"/>
              </a:rPr>
              <a:t> Maqsad qo‘yish va rejalashtirish.</a:t>
            </a:r>
            <a:endParaRPr lang="ru-RU" sz="3200" dirty="0">
              <a:latin typeface="Calibri"/>
              <a:ea typeface="Calibri"/>
              <a:cs typeface="Times New Roman"/>
            </a:endParaRPr>
          </a:p>
          <a:p>
            <a:pPr lvl="0" algn="just">
              <a:lnSpc>
                <a:spcPct val="115000"/>
              </a:lnSpc>
              <a:buFont typeface="+mj-lt"/>
              <a:buAutoNum type="arabicPeriod"/>
              <a:tabLst>
                <a:tab pos="914400" algn="l"/>
                <a:tab pos="997585" algn="l"/>
              </a:tabLst>
            </a:pPr>
            <a:r>
              <a:rPr lang="uz-Cyrl-UZ" sz="3200" dirty="0">
                <a:latin typeface="Times New Roman"/>
                <a:ea typeface="Times New Roman"/>
                <a:cs typeface="Times New Roman"/>
              </a:rPr>
              <a:t>Tashkil qilish.</a:t>
            </a:r>
            <a:endParaRPr lang="ru-RU" sz="3200" dirty="0">
              <a:latin typeface="Calibri"/>
              <a:ea typeface="Calibri"/>
              <a:cs typeface="Times New Roman"/>
            </a:endParaRPr>
          </a:p>
          <a:p>
            <a:pPr lvl="0" algn="just">
              <a:lnSpc>
                <a:spcPct val="115000"/>
              </a:lnSpc>
              <a:buFont typeface="+mj-lt"/>
              <a:buAutoNum type="arabicPeriod"/>
              <a:tabLst>
                <a:tab pos="914400" algn="l"/>
                <a:tab pos="997585" algn="l"/>
              </a:tabLst>
            </a:pPr>
            <a:r>
              <a:rPr lang="uz-Cyrl-UZ" sz="3200" dirty="0">
                <a:latin typeface="Times New Roman"/>
                <a:ea typeface="Times New Roman"/>
                <a:cs typeface="Times New Roman"/>
              </a:rPr>
              <a:t>Maktab ichki boshqaruvini nazorat qilish.</a:t>
            </a:r>
            <a:endParaRPr lang="ru-RU" sz="3200" dirty="0">
              <a:latin typeface="Calibri"/>
              <a:ea typeface="Calibri"/>
              <a:cs typeface="Times New Roman"/>
            </a:endParaRPr>
          </a:p>
          <a:p>
            <a:pPr lvl="0" algn="just">
              <a:lnSpc>
                <a:spcPct val="115000"/>
              </a:lnSpc>
              <a:buFont typeface="+mj-lt"/>
              <a:buAutoNum type="arabicPeriod"/>
              <a:tabLst>
                <a:tab pos="914400" algn="l"/>
                <a:tab pos="997585" algn="l"/>
              </a:tabLst>
            </a:pPr>
            <a:r>
              <a:rPr lang="uz-Cyrl-UZ" sz="3200" dirty="0">
                <a:latin typeface="Times New Roman"/>
                <a:ea typeface="Times New Roman"/>
                <a:cs typeface="Times New Roman"/>
              </a:rPr>
              <a:t>Tartibga solish.</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1074451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7415" y="688121"/>
            <a:ext cx="9566030" cy="5755422"/>
          </a:xfrm>
          <a:prstGeom prst="rect">
            <a:avLst/>
          </a:prstGeom>
        </p:spPr>
        <p:txBody>
          <a:bodyPr wrap="square">
            <a:spAutoFit/>
          </a:bodyPr>
          <a:lstStyle/>
          <a:p>
            <a:pPr indent="1008380" algn="just">
              <a:lnSpc>
                <a:spcPct val="115000"/>
              </a:lnSpc>
              <a:spcAft>
                <a:spcPts val="0"/>
              </a:spcAft>
              <a:tabLst>
                <a:tab pos="914400" algn="l"/>
              </a:tabLst>
            </a:pPr>
            <a:r>
              <a:rPr lang="uz-Cyrl-UZ" sz="3200" dirty="0">
                <a:latin typeface="Times New Roman"/>
                <a:ea typeface="Times New Roman"/>
                <a:cs typeface="Times New Roman"/>
              </a:rPr>
              <a:t>Ta’lim muassasasini boshqarish samaradorligi rahbarning ham, o‘qituvchilarning ham pedagogik tahlil uslubiyatini teran bilishlariga bog‘liq. Agar o‘z vaqtida, professional darajada pedagogik jarayon to‘g‘ri tahlil qilinmasa, jamoa orasida o‘zaro bir-birini tushunmaslik, ishonchsizlik kelib chiqadi. Hozirgi paytda pedagogik tahlilning quyidagi uch turi mavjud:</a:t>
            </a:r>
            <a:endParaRPr lang="ru-RU" sz="3200" dirty="0">
              <a:latin typeface="Calibri"/>
              <a:ea typeface="Calibri"/>
              <a:cs typeface="Times New Roman"/>
            </a:endParaRPr>
          </a:p>
          <a:p>
            <a:pPr marL="342900" lvl="0" indent="-342900" algn="just">
              <a:lnSpc>
                <a:spcPct val="115000"/>
              </a:lnSpc>
              <a:spcAft>
                <a:spcPts val="0"/>
              </a:spcAft>
              <a:buFont typeface="+mj-lt"/>
              <a:buAutoNum type="arabicParenR"/>
              <a:tabLst>
                <a:tab pos="810260" algn="l"/>
                <a:tab pos="914400" algn="l"/>
                <a:tab pos="997585" algn="l"/>
              </a:tabLst>
            </a:pPr>
            <a:r>
              <a:rPr lang="uz-Cyrl-UZ" sz="3200" dirty="0">
                <a:latin typeface="Times New Roman"/>
                <a:ea typeface="Times New Roman"/>
                <a:cs typeface="Times New Roman"/>
              </a:rPr>
              <a:t>kundalik tahlil;</a:t>
            </a:r>
            <a:endParaRPr lang="ru-RU" sz="3200" dirty="0">
              <a:latin typeface="Calibri"/>
              <a:ea typeface="Calibri"/>
              <a:cs typeface="Times New Roman"/>
            </a:endParaRPr>
          </a:p>
          <a:p>
            <a:pPr marL="342900" lvl="0" indent="-342900" algn="just">
              <a:lnSpc>
                <a:spcPct val="115000"/>
              </a:lnSpc>
              <a:spcAft>
                <a:spcPts val="0"/>
              </a:spcAft>
              <a:buFont typeface="+mj-lt"/>
              <a:buAutoNum type="arabicParenR"/>
              <a:tabLst>
                <a:tab pos="810260" algn="l"/>
                <a:tab pos="914400" algn="l"/>
                <a:tab pos="997585" algn="l"/>
              </a:tabLst>
            </a:pPr>
            <a:r>
              <a:rPr lang="uz-Cyrl-UZ" sz="3200" dirty="0">
                <a:latin typeface="Times New Roman"/>
                <a:ea typeface="Times New Roman"/>
                <a:cs typeface="Times New Roman"/>
              </a:rPr>
              <a:t>tizimli tahlil;</a:t>
            </a:r>
            <a:endParaRPr lang="ru-RU" sz="3200" dirty="0">
              <a:latin typeface="Calibri"/>
              <a:ea typeface="Calibri"/>
              <a:cs typeface="Times New Roman"/>
            </a:endParaRPr>
          </a:p>
          <a:p>
            <a:pPr marL="342900" lvl="0" indent="-342900" algn="just">
              <a:lnSpc>
                <a:spcPct val="115000"/>
              </a:lnSpc>
              <a:spcAft>
                <a:spcPts val="0"/>
              </a:spcAft>
              <a:buFont typeface="+mj-lt"/>
              <a:buAutoNum type="arabicParenR"/>
              <a:tabLst>
                <a:tab pos="810260" algn="l"/>
                <a:tab pos="914400" algn="l"/>
                <a:tab pos="997585" algn="l"/>
              </a:tabLst>
            </a:pPr>
            <a:r>
              <a:rPr lang="uz-Cyrl-UZ" sz="3200" dirty="0">
                <a:latin typeface="Times New Roman"/>
                <a:ea typeface="Times New Roman"/>
                <a:cs typeface="Times New Roman"/>
              </a:rPr>
              <a:t>yakuniy tahlil.</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4053714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1570" y="355025"/>
            <a:ext cx="9694984" cy="5755422"/>
          </a:xfrm>
          <a:prstGeom prst="rect">
            <a:avLst/>
          </a:prstGeom>
        </p:spPr>
        <p:txBody>
          <a:bodyPr wrap="square">
            <a:spAutoFit/>
          </a:bodyPr>
          <a:lstStyle/>
          <a:p>
            <a:pPr indent="1008380" algn="just">
              <a:lnSpc>
                <a:spcPct val="115000"/>
              </a:lnSpc>
              <a:spcAft>
                <a:spcPts val="0"/>
              </a:spcAft>
              <a:tabLst>
                <a:tab pos="914400" algn="l"/>
              </a:tabLst>
            </a:pPr>
            <a:r>
              <a:rPr lang="uz-Cyrl-UZ" sz="3200" b="1" dirty="0">
                <a:latin typeface="Times New Roman"/>
                <a:ea typeface="Times New Roman"/>
                <a:cs typeface="Times New Roman"/>
              </a:rPr>
              <a:t>Kundalik tahlil </a:t>
            </a:r>
            <a:r>
              <a:rPr lang="en-US" sz="3200" b="1" dirty="0" smtClean="0">
                <a:latin typeface="Times New Roman"/>
                <a:ea typeface="Times New Roman"/>
                <a:cs typeface="Times New Roman"/>
              </a:rPr>
              <a:t>- </a:t>
            </a:r>
            <a:r>
              <a:rPr lang="uz-Cyrl-UZ" sz="3200" dirty="0" smtClean="0">
                <a:latin typeface="Times New Roman"/>
                <a:ea typeface="Times New Roman"/>
                <a:cs typeface="Times New Roman"/>
              </a:rPr>
              <a:t>o‘quv </a:t>
            </a:r>
            <a:r>
              <a:rPr lang="uz-Cyrl-UZ" sz="3200" dirty="0">
                <a:latin typeface="Times New Roman"/>
                <a:ea typeface="Times New Roman"/>
                <a:cs typeface="Times New Roman"/>
              </a:rPr>
              <a:t>jarayonining borishi va natijasi haqida har kuni ma’lumot yig‘ib, undagi kamchiliklarning sababini aniqlashga qaratiladi. Kundalik tahlil natijasida pedagogik jarayonga o‘zgartirishlar va tuzatishlar kiritiladi. Kundalik tahlilning predmetiga o‘quvchilarning har kungi o‘zlashtirish va intizomlari darajasi, ta’lim muassasasi rahbarining darsga hamda sinfdan tashqari darslarga qatnashishi, maktabning tozalik holati, shuningdek, dars jadvaliga rioya qilish kabi holatlar kiradi.</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64236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10153" y="561192"/>
            <a:ext cx="8686799" cy="5755422"/>
          </a:xfrm>
          <a:prstGeom prst="rect">
            <a:avLst/>
          </a:prstGeom>
        </p:spPr>
        <p:txBody>
          <a:bodyPr wrap="square">
            <a:spAutoFit/>
          </a:bodyPr>
          <a:lstStyle/>
          <a:p>
            <a:pPr indent="1008380" algn="just">
              <a:lnSpc>
                <a:spcPct val="115000"/>
              </a:lnSpc>
              <a:spcAft>
                <a:spcPts val="0"/>
              </a:spcAft>
              <a:tabLst>
                <a:tab pos="914400" algn="l"/>
              </a:tabLst>
            </a:pPr>
            <a:r>
              <a:rPr lang="uz-Cyrl-UZ" sz="3200" b="1" dirty="0">
                <a:latin typeface="Times New Roman"/>
                <a:ea typeface="Times New Roman"/>
                <a:cs typeface="Times New Roman"/>
              </a:rPr>
              <a:t>Tizimli tahlil </a:t>
            </a:r>
            <a:r>
              <a:rPr lang="en-US" sz="3200" b="1" dirty="0" smtClean="0">
                <a:latin typeface="Times New Roman"/>
                <a:ea typeface="Times New Roman"/>
                <a:cs typeface="Times New Roman"/>
              </a:rPr>
              <a:t>- </a:t>
            </a:r>
            <a:r>
              <a:rPr lang="uz-Cyrl-UZ" sz="3200" dirty="0" smtClean="0">
                <a:latin typeface="Times New Roman"/>
                <a:ea typeface="Times New Roman"/>
                <a:cs typeface="Times New Roman"/>
              </a:rPr>
              <a:t>darslar </a:t>
            </a:r>
            <a:r>
              <a:rPr lang="uz-Cyrl-UZ" sz="3200" dirty="0">
                <a:latin typeface="Times New Roman"/>
                <a:ea typeface="Times New Roman"/>
                <a:cs typeface="Times New Roman"/>
              </a:rPr>
              <a:t>va sinfdan tashqari mashg‘ulotlar tizimini o‘rganishga qaratiladi. Tizimli tahlil mazmuni ta’lim metodlarini to‘g‘ri uyg‘unlashtirish, o‘quvchilar tomonidan bilimlarning puxta o‘zlashtirilishiga erishish, o‘qituvchilarning sifatli tarbiyaviy ishlarni olib borishlari, ularning pedagogik madaniyatini ko‘tarish hamda ta’lim muassasasida innovatsion muhitni tashkil qilishda pedagogik jamoaning hissasini ta’minlash kabilardan iborat. </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443428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39106" y="739577"/>
            <a:ext cx="8241323" cy="4056495"/>
          </a:xfrm>
          <a:prstGeom prst="rect">
            <a:avLst/>
          </a:prstGeom>
        </p:spPr>
        <p:txBody>
          <a:bodyPr wrap="square">
            <a:spAutoFit/>
          </a:bodyPr>
          <a:lstStyle/>
          <a:p>
            <a:pPr indent="1008380" algn="just">
              <a:lnSpc>
                <a:spcPct val="115000"/>
              </a:lnSpc>
              <a:spcAft>
                <a:spcPts val="0"/>
              </a:spcAft>
              <a:tabLst>
                <a:tab pos="914400" algn="l"/>
              </a:tabLst>
            </a:pPr>
            <a:r>
              <a:rPr lang="uz-Cyrl-UZ" sz="3200" b="1" dirty="0">
                <a:latin typeface="Times New Roman"/>
                <a:ea typeface="Times New Roman"/>
                <a:cs typeface="Times New Roman"/>
              </a:rPr>
              <a:t>Yakuniy </a:t>
            </a:r>
            <a:r>
              <a:rPr lang="uz-Cyrl-UZ" sz="3200" b="1" dirty="0" smtClean="0">
                <a:latin typeface="Times New Roman"/>
                <a:ea typeface="Times New Roman"/>
                <a:cs typeface="Times New Roman"/>
              </a:rPr>
              <a:t>tahlil</a:t>
            </a:r>
            <a:r>
              <a:rPr lang="en-US" sz="3200" b="1" dirty="0" smtClean="0">
                <a:latin typeface="Times New Roman"/>
                <a:ea typeface="Times New Roman"/>
                <a:cs typeface="Times New Roman"/>
              </a:rPr>
              <a:t> - </a:t>
            </a:r>
            <a:r>
              <a:rPr lang="uz-Cyrl-UZ" sz="3200" b="1" dirty="0" smtClean="0">
                <a:latin typeface="Times New Roman"/>
                <a:ea typeface="Times New Roman"/>
                <a:cs typeface="Times New Roman"/>
              </a:rPr>
              <a:t> </a:t>
            </a:r>
            <a:r>
              <a:rPr lang="uz-Cyrl-UZ" sz="3200" dirty="0">
                <a:latin typeface="Times New Roman"/>
                <a:ea typeface="Times New Roman"/>
                <a:cs typeface="Times New Roman"/>
              </a:rPr>
              <a:t>o‘quv choragi, yarim yillik va o‘quv yili yakunida amalga oshiriladi hamda asosiy natijalarga erishish yo‘llarini o‘rganishga qaratiladi. Yakuniy tahlil uchun ma’lumotlar kundalik va tizimli tahlillar, joriy va oraliq nazorat yakunlari, o‘quvchilarning va sinf rahbarlarining hisobotlaridan olinadi.</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740063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7077" y="319856"/>
            <a:ext cx="9917723" cy="5755422"/>
          </a:xfrm>
          <a:prstGeom prst="rect">
            <a:avLst/>
          </a:prstGeom>
        </p:spPr>
        <p:txBody>
          <a:bodyPr wrap="square">
            <a:spAutoFit/>
          </a:bodyPr>
          <a:lstStyle/>
          <a:p>
            <a:pPr indent="1008380" algn="just">
              <a:lnSpc>
                <a:spcPct val="115000"/>
              </a:lnSpc>
              <a:spcAft>
                <a:spcPts val="0"/>
              </a:spcAft>
              <a:tabLst>
                <a:tab pos="914400" algn="l"/>
              </a:tabLst>
            </a:pPr>
            <a:r>
              <a:rPr lang="uz-Cyrl-UZ" sz="3200" dirty="0">
                <a:latin typeface="Times New Roman"/>
                <a:ea typeface="Times New Roman"/>
                <a:cs typeface="Times New Roman"/>
              </a:rPr>
              <a:t>Har qanday pedagogik jarayonni boshqarishning asosi </a:t>
            </a:r>
            <a:r>
              <a:rPr lang="uz-Cyrl-UZ" sz="3200" b="1" dirty="0">
                <a:latin typeface="Times New Roman"/>
                <a:ea typeface="Times New Roman"/>
                <a:cs typeface="Times New Roman"/>
              </a:rPr>
              <a:t>maqsad qo‘yish </a:t>
            </a:r>
            <a:r>
              <a:rPr lang="uz-Cyrl-UZ" sz="3200" dirty="0">
                <a:latin typeface="Times New Roman"/>
                <a:ea typeface="Times New Roman"/>
                <a:cs typeface="Times New Roman"/>
              </a:rPr>
              <a:t>va </a:t>
            </a:r>
            <a:r>
              <a:rPr lang="uz-Cyrl-UZ" sz="3200" b="1" dirty="0">
                <a:latin typeface="Times New Roman"/>
                <a:ea typeface="Times New Roman"/>
                <a:cs typeface="Times New Roman"/>
              </a:rPr>
              <a:t>rejalashtirishdan </a:t>
            </a:r>
            <a:r>
              <a:rPr lang="uz-Cyrl-UZ" sz="3200" dirty="0">
                <a:latin typeface="Times New Roman"/>
                <a:ea typeface="Times New Roman"/>
                <a:cs typeface="Times New Roman"/>
              </a:rPr>
              <a:t>iborat.</a:t>
            </a:r>
            <a:endParaRPr lang="ru-RU" sz="3200" dirty="0">
              <a:latin typeface="Calibri"/>
              <a:ea typeface="Calibri"/>
              <a:cs typeface="Times New Roman"/>
            </a:endParaRPr>
          </a:p>
          <a:p>
            <a:pPr indent="1008380" algn="just">
              <a:lnSpc>
                <a:spcPct val="115000"/>
              </a:lnSpc>
              <a:spcAft>
                <a:spcPts val="0"/>
              </a:spcAft>
              <a:tabLst>
                <a:tab pos="914400" algn="l"/>
              </a:tabLst>
            </a:pPr>
            <a:r>
              <a:rPr lang="uz-Cyrl-UZ" sz="3200" b="1" dirty="0">
                <a:latin typeface="Times New Roman"/>
                <a:ea typeface="Times New Roman"/>
                <a:cs typeface="Times New Roman"/>
              </a:rPr>
              <a:t>Boshqaruv faoliyatining maqsadi </a:t>
            </a:r>
            <a:r>
              <a:rPr lang="uz-Cyrl-UZ" sz="3200" dirty="0">
                <a:latin typeface="Times New Roman"/>
                <a:ea typeface="Times New Roman"/>
                <a:cs typeface="Times New Roman"/>
              </a:rPr>
              <a:t>– ishning umumiy yo‘nalishi, mazmuni, shakli va metodlarini aniqlash. Demak, maqsad – rejaning asosi, boshqaruvda asosiy maqsad aniqlanganidan keyin, unga erishish uchun qo‘shimcha maqsad qo‘yiladi. </a:t>
            </a:r>
            <a:endParaRPr lang="en-US" sz="3200" dirty="0">
              <a:latin typeface="Times New Roman"/>
              <a:ea typeface="Times New Roman"/>
              <a:cs typeface="Times New Roman"/>
            </a:endParaRPr>
          </a:p>
          <a:p>
            <a:pPr indent="1008380" algn="just">
              <a:lnSpc>
                <a:spcPct val="115000"/>
              </a:lnSpc>
              <a:spcAft>
                <a:spcPts val="0"/>
              </a:spcAft>
              <a:tabLst>
                <a:tab pos="914400" algn="l"/>
              </a:tabLst>
            </a:pPr>
            <a:r>
              <a:rPr lang="uz-Cyrl-UZ" sz="3200" b="1" dirty="0" smtClean="0">
                <a:latin typeface="Times New Roman"/>
                <a:ea typeface="Times New Roman"/>
                <a:cs typeface="Times New Roman"/>
              </a:rPr>
              <a:t>Ta’lim </a:t>
            </a:r>
            <a:r>
              <a:rPr lang="uz-Cyrl-UZ" sz="3200" b="1" dirty="0">
                <a:latin typeface="Times New Roman"/>
                <a:ea typeface="Times New Roman"/>
                <a:cs typeface="Times New Roman"/>
              </a:rPr>
              <a:t>muassasasini boshqarishni </a:t>
            </a:r>
            <a:r>
              <a:rPr lang="uz-Cyrl-UZ" sz="3200" b="1" dirty="0" smtClean="0">
                <a:latin typeface="Times New Roman"/>
                <a:ea typeface="Times New Roman"/>
                <a:cs typeface="Times New Roman"/>
              </a:rPr>
              <a:t>rejalashtirish</a:t>
            </a:r>
            <a:r>
              <a:rPr lang="en-US" sz="3200" b="1" dirty="0" smtClean="0">
                <a:latin typeface="Times New Roman"/>
                <a:ea typeface="Times New Roman"/>
                <a:cs typeface="Times New Roman"/>
              </a:rPr>
              <a:t>- </a:t>
            </a:r>
            <a:r>
              <a:rPr lang="uz-Cyrl-UZ" sz="3200" b="1" dirty="0" smtClean="0">
                <a:latin typeface="Times New Roman"/>
                <a:ea typeface="Times New Roman"/>
                <a:cs typeface="Times New Roman"/>
              </a:rPr>
              <a:t> </a:t>
            </a:r>
            <a:r>
              <a:rPr lang="uz-Cyrl-UZ" sz="3200" dirty="0">
                <a:latin typeface="Times New Roman"/>
                <a:ea typeface="Times New Roman"/>
                <a:cs typeface="Times New Roman"/>
              </a:rPr>
              <a:t>pedagogik tahlil asosida belgilangan dasturiy maqsadga muvofiq qaror qabul qilishdir. </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233793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05353" y="711877"/>
            <a:ext cx="9483970" cy="4524315"/>
          </a:xfrm>
          <a:prstGeom prst="rect">
            <a:avLst/>
          </a:prstGeom>
        </p:spPr>
        <p:txBody>
          <a:bodyPr wrap="square">
            <a:spAutoFit/>
          </a:bodyPr>
          <a:lstStyle/>
          <a:p>
            <a:pPr algn="ctr"/>
            <a:r>
              <a:rPr lang="uz-Cyrl-UZ" sz="3200" b="1" dirty="0">
                <a:latin typeface="Times New Roman"/>
                <a:ea typeface="Times New Roman"/>
              </a:rPr>
              <a:t>Pedagogik Kengash – ta’lim muassasasining boshqaruv organi</a:t>
            </a:r>
            <a:r>
              <a:rPr lang="uz-Cyrl-UZ" sz="3200" dirty="0">
                <a:latin typeface="Times New Roman"/>
                <a:ea typeface="Times New Roman"/>
              </a:rPr>
              <a:t>.</a:t>
            </a:r>
            <a:r>
              <a:rPr lang="uz-Cyrl-UZ" sz="3200" dirty="0">
                <a:solidFill>
                  <a:srgbClr val="FF0000"/>
                </a:solidFill>
                <a:latin typeface="Times New Roman"/>
                <a:ea typeface="Times New Roman"/>
              </a:rPr>
              <a:t> </a:t>
            </a:r>
            <a:endParaRPr lang="en-US" sz="3200" dirty="0" smtClean="0">
              <a:solidFill>
                <a:srgbClr val="FF0000"/>
              </a:solidFill>
              <a:latin typeface="Times New Roman"/>
              <a:ea typeface="Times New Roman"/>
            </a:endParaRPr>
          </a:p>
          <a:p>
            <a:r>
              <a:rPr lang="en-US" sz="3200" dirty="0" smtClean="0">
                <a:latin typeface="Times New Roman"/>
                <a:ea typeface="Times New Roman"/>
              </a:rPr>
              <a:t>   </a:t>
            </a:r>
            <a:r>
              <a:rPr lang="uz-Cyrl-UZ" sz="3200" dirty="0" smtClean="0">
                <a:latin typeface="Times New Roman"/>
                <a:ea typeface="Times New Roman"/>
              </a:rPr>
              <a:t>Ta’lim </a:t>
            </a:r>
            <a:r>
              <a:rPr lang="uz-Cyrl-UZ" sz="3200" dirty="0">
                <a:latin typeface="Times New Roman"/>
                <a:ea typeface="Times New Roman"/>
              </a:rPr>
              <a:t>muassasalarida o‘quv-tarbiya jarayonini rivojlantirish, takomillashtirish, muassasa faoliyati bilan bog‘liq barcha tashkiliy masalalarni muvofiqlashtirish, o‘qituvchi va tarbiyachilarning kasbiy mahorati va ijodkorliklarini o‘stirish maqsadida pedagogik xodimlarni birlashtiruvchi </a:t>
            </a:r>
            <a:r>
              <a:rPr lang="uz-Cyrl-UZ" sz="3200" b="1" dirty="0">
                <a:latin typeface="Times New Roman"/>
                <a:ea typeface="Times New Roman"/>
              </a:rPr>
              <a:t>pedagogik </a:t>
            </a:r>
            <a:r>
              <a:rPr lang="en-US" sz="3200" b="1" dirty="0" smtClean="0">
                <a:latin typeface="Times New Roman"/>
                <a:ea typeface="Times New Roman"/>
              </a:rPr>
              <a:t>k</a:t>
            </a:r>
            <a:r>
              <a:rPr lang="uz-Cyrl-UZ" sz="3200" b="1" dirty="0" smtClean="0">
                <a:latin typeface="Times New Roman"/>
                <a:ea typeface="Times New Roman"/>
              </a:rPr>
              <a:t>engash </a:t>
            </a:r>
            <a:r>
              <a:rPr lang="uz-Cyrl-UZ" sz="3200" dirty="0">
                <a:latin typeface="Times New Roman"/>
                <a:ea typeface="Times New Roman"/>
              </a:rPr>
              <a:t>faoliyat ko‘rsatadi. </a:t>
            </a:r>
            <a:endParaRPr lang="ru-RU" sz="3200" dirty="0"/>
          </a:p>
        </p:txBody>
      </p:sp>
    </p:spTree>
    <p:extLst>
      <p:ext uri="{BB962C8B-B14F-4D97-AF65-F5344CB8AC3E}">
        <p14:creationId xmlns:p14="http://schemas.microsoft.com/office/powerpoint/2010/main" val="4008947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41938" y="573958"/>
            <a:ext cx="10058400" cy="5967788"/>
          </a:xfrm>
          <a:prstGeom prst="rect">
            <a:avLst/>
          </a:prstGeom>
        </p:spPr>
        <p:txBody>
          <a:bodyPr wrap="square">
            <a:spAutoFit/>
          </a:bodyPr>
          <a:lstStyle/>
          <a:p>
            <a:pPr indent="1008380" algn="ctr">
              <a:lnSpc>
                <a:spcPct val="115000"/>
              </a:lnSpc>
              <a:spcAft>
                <a:spcPts val="0"/>
              </a:spcAft>
              <a:tabLst>
                <a:tab pos="914400" algn="l"/>
              </a:tabLst>
            </a:pPr>
            <a:r>
              <a:rPr lang="uz-Cyrl-UZ" sz="2400" b="1" dirty="0">
                <a:latin typeface="Times New Roman"/>
                <a:ea typeface="Times New Roman"/>
                <a:cs typeface="Times New Roman"/>
              </a:rPr>
              <a:t>Pedagogik Kengashning asosiy vazifalariga quyidagilar kiradi:</a:t>
            </a:r>
            <a:endParaRPr lang="ru-RU" sz="2400" b="1" dirty="0">
              <a:latin typeface="Calibri"/>
              <a:ea typeface="Calibri"/>
              <a:cs typeface="Times New Roman"/>
            </a:endParaRPr>
          </a:p>
          <a:p>
            <a:pPr marL="540385" algn="just">
              <a:lnSpc>
                <a:spcPct val="115000"/>
              </a:lnSpc>
              <a:spcAft>
                <a:spcPts val="0"/>
              </a:spcAft>
              <a:tabLst>
                <a:tab pos="914400" algn="l"/>
              </a:tabLst>
            </a:pPr>
            <a:r>
              <a:rPr lang="uz-Cyrl-UZ" sz="2800" dirty="0">
                <a:latin typeface="Times New Roman"/>
                <a:ea typeface="Times New Roman"/>
                <a:cs typeface="Times New Roman"/>
              </a:rPr>
              <a:t>1.Ta’lim muassasasi (umumiy o‘rta ta’lim maktabi, akademik litsey, kasb-hunar kolleji)ning tayyorlangan muhim hujjatlarini muhokamadan o‘tkaziladi, tasdiqlaydi va bajarilishini nazorat qiladi;</a:t>
            </a:r>
            <a:endParaRPr lang="ru-RU" sz="2800" dirty="0">
              <a:latin typeface="Calibri"/>
              <a:ea typeface="Calibri"/>
              <a:cs typeface="Times New Roman"/>
            </a:endParaRPr>
          </a:p>
          <a:p>
            <a:pPr marL="540385" algn="just">
              <a:lnSpc>
                <a:spcPct val="115000"/>
              </a:lnSpc>
              <a:spcAft>
                <a:spcPts val="0"/>
              </a:spcAft>
              <a:tabLst>
                <a:tab pos="914400" algn="l"/>
              </a:tabLst>
            </a:pPr>
            <a:r>
              <a:rPr lang="en-US" sz="2800" dirty="0">
                <a:latin typeface="Times New Roman"/>
                <a:ea typeface="Times New Roman"/>
                <a:cs typeface="Times New Roman"/>
              </a:rPr>
              <a:t>2.T</a:t>
            </a:r>
            <a:r>
              <a:rPr lang="uz-Cyrl-UZ" sz="2800" dirty="0">
                <a:latin typeface="Times New Roman"/>
                <a:ea typeface="Times New Roman"/>
                <a:cs typeface="Times New Roman"/>
              </a:rPr>
              <a:t>a’lim muassasasining maqsad va vazifalaridan kelib chiqqan holda uni rivojlantirishning istiqbolli yo‘nalishlarini belgilaydi;</a:t>
            </a:r>
            <a:endParaRPr lang="ru-RU" sz="2800" dirty="0">
              <a:latin typeface="Calibri"/>
              <a:ea typeface="Calibri"/>
              <a:cs typeface="Times New Roman"/>
            </a:endParaRPr>
          </a:p>
          <a:p>
            <a:pPr marL="540385" algn="just">
              <a:lnSpc>
                <a:spcPct val="115000"/>
              </a:lnSpc>
              <a:spcAft>
                <a:spcPts val="0"/>
              </a:spcAft>
              <a:tabLst>
                <a:tab pos="914400" algn="l"/>
              </a:tabLst>
            </a:pPr>
            <a:r>
              <a:rPr lang="uz-Cyrl-UZ" sz="2800" dirty="0">
                <a:latin typeface="Times New Roman"/>
                <a:ea typeface="Times New Roman"/>
                <a:cs typeface="Times New Roman"/>
              </a:rPr>
              <a:t>3.Ta’lim muassasasida o‘quv, tarbiya jarayonini tashkil etish va ta’lim samaradorligini oshirishda maqbul shart-sharoitlar yaratishga qaratilgan qarorlarni qabul qiladi;</a:t>
            </a:r>
            <a:endParaRPr lang="ru-RU" sz="2800" dirty="0">
              <a:latin typeface="Calibri"/>
              <a:ea typeface="Calibri"/>
              <a:cs typeface="Times New Roman"/>
            </a:endParaRPr>
          </a:p>
          <a:p>
            <a:pPr marL="540385" algn="just">
              <a:lnSpc>
                <a:spcPct val="115000"/>
              </a:lnSpc>
              <a:spcAft>
                <a:spcPts val="0"/>
              </a:spcAft>
              <a:tabLst>
                <a:tab pos="914400" algn="l"/>
              </a:tabLst>
            </a:pPr>
            <a:r>
              <a:rPr lang="uz-Cyrl-UZ" sz="2800" dirty="0">
                <a:latin typeface="Times New Roman"/>
                <a:ea typeface="Times New Roman"/>
                <a:cs typeface="Times New Roman"/>
              </a:rPr>
              <a:t>4.Ta’lim muassasasi boshqaruv tizimini takomillashtirish bo‘yicha yo‘l-yo‘riqlarni ishlab chiqadi;</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2822173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9509" y="520556"/>
            <a:ext cx="9258666" cy="5165136"/>
          </a:xfrm>
        </p:spPr>
        <p:txBody>
          <a:bodyPr>
            <a:noAutofit/>
          </a:bodyPr>
          <a:lstStyle/>
          <a:p>
            <a:pPr indent="1008380" algn="just">
              <a:lnSpc>
                <a:spcPct val="115000"/>
              </a:lnSpc>
              <a:spcAft>
                <a:spcPts val="0"/>
              </a:spcAft>
              <a:tabLst>
                <a:tab pos="914400" algn="l"/>
              </a:tabLst>
            </a:pPr>
            <a:r>
              <a:rPr lang="uz-Cyrl-UZ" sz="4000" dirty="0">
                <a:latin typeface="Times New Roman"/>
                <a:ea typeface="Times New Roman"/>
                <a:cs typeface="Times New Roman"/>
              </a:rPr>
              <a:t>Ta’lim muassasalarini boshqarish nazariyasi ta’lim muassasalarining menejmenti nazariyasi bilan boyitildi. </a:t>
            </a:r>
            <a:r>
              <a:rPr lang="uz-Cyrl-UZ" sz="4000" b="1" dirty="0">
                <a:latin typeface="Times New Roman"/>
                <a:ea typeface="Times New Roman"/>
                <a:cs typeface="Times New Roman"/>
              </a:rPr>
              <a:t>Menejment nazariyasi </a:t>
            </a:r>
            <a:r>
              <a:rPr lang="uz-Cyrl-UZ" sz="4000" dirty="0">
                <a:latin typeface="Times New Roman"/>
                <a:ea typeface="Times New Roman"/>
                <a:cs typeface="Times New Roman"/>
              </a:rPr>
              <a:t>xodimlarga nisbatan ishonch, ularning unumli mehnat qilishlari uchun sharoit yaratish hamda o‘zaro hurmat bilan tavsiflanadi.</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3409490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78904" y="988646"/>
            <a:ext cx="8618050" cy="4793622"/>
          </a:xfrm>
        </p:spPr>
        <p:txBody>
          <a:bodyPr>
            <a:normAutofit/>
          </a:bodyPr>
          <a:lstStyle/>
          <a:p>
            <a:pPr indent="0" algn="just">
              <a:lnSpc>
                <a:spcPct val="115000"/>
              </a:lnSpc>
              <a:buNone/>
              <a:tabLst>
                <a:tab pos="914400" algn="l"/>
              </a:tabLst>
            </a:pPr>
            <a:r>
              <a:rPr lang="uz-Cyrl-UZ" sz="4400" b="1" dirty="0">
                <a:latin typeface="Times New Roman"/>
                <a:ea typeface="Times New Roman"/>
                <a:cs typeface="Times New Roman"/>
              </a:rPr>
              <a:t>Xo‘sh, </a:t>
            </a:r>
            <a:r>
              <a:rPr lang="en-US" sz="4400" b="1" dirty="0">
                <a:latin typeface="Times New Roman"/>
                <a:ea typeface="Times New Roman"/>
                <a:cs typeface="Times New Roman"/>
              </a:rPr>
              <a:t>«</a:t>
            </a:r>
            <a:r>
              <a:rPr lang="uz-Cyrl-UZ" sz="4400" b="1" dirty="0">
                <a:latin typeface="Times New Roman"/>
                <a:ea typeface="Times New Roman"/>
                <a:cs typeface="Times New Roman"/>
              </a:rPr>
              <a:t>menejment</a:t>
            </a:r>
            <a:r>
              <a:rPr lang="en-US" sz="4400" b="1" dirty="0">
                <a:latin typeface="Times New Roman"/>
                <a:ea typeface="Times New Roman"/>
                <a:cs typeface="Times New Roman"/>
              </a:rPr>
              <a:t>»</a:t>
            </a:r>
            <a:r>
              <a:rPr lang="uz-Cyrl-UZ" sz="4400" b="1" dirty="0">
                <a:latin typeface="Times New Roman"/>
                <a:ea typeface="Times New Roman"/>
                <a:cs typeface="Times New Roman"/>
              </a:rPr>
              <a:t> va </a:t>
            </a:r>
            <a:r>
              <a:rPr lang="en-US" sz="4400" b="1" dirty="0">
                <a:latin typeface="Times New Roman"/>
                <a:ea typeface="Times New Roman"/>
                <a:cs typeface="Times New Roman"/>
              </a:rPr>
              <a:t>«</a:t>
            </a:r>
            <a:r>
              <a:rPr lang="uz-Cyrl-UZ" sz="4400" b="1" dirty="0">
                <a:latin typeface="Times New Roman"/>
                <a:ea typeface="Times New Roman"/>
                <a:cs typeface="Times New Roman"/>
              </a:rPr>
              <a:t>menejer</a:t>
            </a:r>
            <a:r>
              <a:rPr lang="en-US" sz="4400" b="1" dirty="0">
                <a:latin typeface="Times New Roman"/>
                <a:ea typeface="Times New Roman"/>
                <a:cs typeface="Times New Roman"/>
              </a:rPr>
              <a:t>»</a:t>
            </a:r>
            <a:r>
              <a:rPr lang="uz-Cyrl-UZ" sz="4400" b="1" dirty="0">
                <a:latin typeface="Times New Roman"/>
                <a:ea typeface="Times New Roman"/>
                <a:cs typeface="Times New Roman"/>
              </a:rPr>
              <a:t> atamalarining asl mohiyati nimani anglatadi?</a:t>
            </a:r>
            <a:endParaRPr lang="ru-RU" sz="4400" b="1" dirty="0">
              <a:effectLst/>
              <a:latin typeface="Calibri"/>
              <a:ea typeface="Calibri"/>
              <a:cs typeface="Times New Roman"/>
            </a:endParaRPr>
          </a:p>
        </p:txBody>
      </p:sp>
    </p:spTree>
    <p:extLst>
      <p:ext uri="{BB962C8B-B14F-4D97-AF65-F5344CB8AC3E}">
        <p14:creationId xmlns:p14="http://schemas.microsoft.com/office/powerpoint/2010/main" val="2553184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17076" y="550983"/>
            <a:ext cx="9272953" cy="5533293"/>
          </a:xfrm>
        </p:spPr>
        <p:txBody>
          <a:bodyPr>
            <a:normAutofit/>
          </a:bodyPr>
          <a:lstStyle/>
          <a:p>
            <a:pPr marL="0" indent="0" algn="just">
              <a:buNone/>
            </a:pPr>
            <a:r>
              <a:rPr lang="es-ES" sz="3600" b="1" dirty="0">
                <a:latin typeface="Times New Roman" panose="02020603050405020304" pitchFamily="18" charset="0"/>
                <a:cs typeface="Times New Roman" panose="02020603050405020304" pitchFamily="18" charset="0"/>
              </a:rPr>
              <a:t>«Menejment</a:t>
            </a:r>
            <a:r>
              <a:rPr lang="es-ES" sz="3600" dirty="0">
                <a:latin typeface="Times New Roman" panose="02020603050405020304" pitchFamily="18" charset="0"/>
                <a:cs typeface="Times New Roman" panose="02020603050405020304" pitchFamily="18" charset="0"/>
              </a:rPr>
              <a:t>» va </a:t>
            </a:r>
            <a:r>
              <a:rPr lang="es-ES" sz="3600" b="1" dirty="0">
                <a:latin typeface="Times New Roman" panose="02020603050405020304" pitchFamily="18" charset="0"/>
                <a:cs typeface="Times New Roman" panose="02020603050405020304" pitchFamily="18" charset="0"/>
              </a:rPr>
              <a:t>«menejer» </a:t>
            </a:r>
            <a:r>
              <a:rPr lang="es-ES" sz="3600" dirty="0">
                <a:latin typeface="Times New Roman" panose="02020603050405020304" pitchFamily="18" charset="0"/>
                <a:cs typeface="Times New Roman" panose="02020603050405020304" pitchFamily="18" charset="0"/>
              </a:rPr>
              <a:t>atamalari hozirgi talqinda korxona va muassasa egalari o’z mulklari va xodimlarni o’zlari boshqarganlaridan ko’ra tanlangan yo’nalish bo’yicha maxsus tayyorgarlikdan o’tgan mutaxassislarni jalb etish afzal ekanligini tushunib yetganlaridan so’ng paydo bo’ldi. Bugungi kunda menejer rivojlangan demokratik mamlakatlarda nufuzli kasblardan biri hisoblanadi.</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537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27385" y="875437"/>
            <a:ext cx="8886091" cy="4524315"/>
          </a:xfrm>
          <a:prstGeom prst="rect">
            <a:avLst/>
          </a:prstGeom>
        </p:spPr>
        <p:txBody>
          <a:bodyPr wrap="square">
            <a:spAutoFit/>
          </a:bodyPr>
          <a:lstStyle/>
          <a:p>
            <a:pPr algn="just"/>
            <a:r>
              <a:rPr lang="uz-Cyrl-UZ" sz="3600" b="1" dirty="0">
                <a:solidFill>
                  <a:srgbClr val="000000"/>
                </a:solidFill>
                <a:latin typeface="Times New Roman"/>
                <a:ea typeface="Times New Roman"/>
              </a:rPr>
              <a:t>Menejment</a:t>
            </a:r>
            <a:r>
              <a:rPr lang="uz-Cyrl-UZ" sz="3600" dirty="0">
                <a:solidFill>
                  <a:srgbClr val="000000"/>
                </a:solidFill>
                <a:latin typeface="Times New Roman"/>
                <a:ea typeface="Times New Roman"/>
              </a:rPr>
              <a:t> – bu fаoliyаt turi, boshqаruv аppаrаti, boshqаruv sаn’аti, o’quv predmeti mа’nolаridа qo’llаnilmoqdа. Menejment o’quv predmeti sifаtidа 1881-yildа аmerikа kollejlаridа Djozef Vаrton tomonidаn o’qitilа boshlаngаn. Bugungi kundа olimlаr menejment ijtimoiy tаshkilotlаrni boshqаrish nаzаriyаsi vа аmаliyotini ifodаlаshini tа’kidlаmoqdаlаr. </a:t>
            </a:r>
            <a:endParaRPr lang="ru-RU" sz="3600" dirty="0"/>
          </a:p>
        </p:txBody>
      </p:sp>
    </p:spTree>
    <p:extLst>
      <p:ext uri="{BB962C8B-B14F-4D97-AF65-F5344CB8AC3E}">
        <p14:creationId xmlns:p14="http://schemas.microsoft.com/office/powerpoint/2010/main" val="908697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7108" y="621322"/>
            <a:ext cx="9988061" cy="5990493"/>
          </a:xfrm>
        </p:spPr>
        <p:txBody>
          <a:bodyPr>
            <a:noAutofit/>
          </a:bodyPr>
          <a:lstStyle/>
          <a:p>
            <a:pPr indent="0" algn="just">
              <a:lnSpc>
                <a:spcPct val="115000"/>
              </a:lnSpc>
              <a:buNone/>
              <a:tabLst>
                <a:tab pos="914400" algn="l"/>
              </a:tabLst>
            </a:pPr>
            <a:r>
              <a:rPr lang="uz-Cyrl-UZ" sz="3200" b="1" dirty="0" smtClean="0">
                <a:latin typeface="Times New Roman"/>
                <a:ea typeface="Times New Roman"/>
                <a:cs typeface="Times New Roman"/>
              </a:rPr>
              <a:t>Menejment </a:t>
            </a:r>
            <a:r>
              <a:rPr lang="uz-Cyrl-UZ" sz="3200" dirty="0">
                <a:latin typeface="Times New Roman"/>
                <a:ea typeface="Times New Roman"/>
                <a:cs typeface="Times New Roman"/>
              </a:rPr>
              <a:t>deganda, odatda rahbarlik lavozimiga rasman tayinlangan shaxslarning ishigina tushuniladi. Boshqarishga, shuningdek, murabbiylik ishi ham taalluqli hisoblanadi</a:t>
            </a:r>
            <a:r>
              <a:rPr lang="uz-Cyrl-UZ" sz="3200" dirty="0" smtClean="0">
                <a:latin typeface="Times New Roman"/>
                <a:ea typeface="Times New Roman"/>
                <a:cs typeface="Times New Roman"/>
              </a:rPr>
              <a:t>.</a:t>
            </a:r>
            <a:endParaRPr lang="en-US" sz="3200" dirty="0" smtClean="0">
              <a:latin typeface="Times New Roman"/>
              <a:ea typeface="Times New Roman"/>
              <a:cs typeface="Times New Roman"/>
            </a:endParaRPr>
          </a:p>
          <a:p>
            <a:pPr indent="0" algn="just">
              <a:lnSpc>
                <a:spcPct val="115000"/>
              </a:lnSpc>
              <a:buNone/>
              <a:tabLst>
                <a:tab pos="914400" algn="l"/>
              </a:tabLst>
            </a:pPr>
            <a:r>
              <a:rPr lang="uz-Cyrl-UZ" sz="3200" b="1" dirty="0" smtClean="0">
                <a:latin typeface="Times New Roman"/>
                <a:ea typeface="Times New Roman"/>
                <a:cs typeface="Times New Roman"/>
              </a:rPr>
              <a:t>Menejment </a:t>
            </a:r>
            <a:r>
              <a:rPr lang="uz-Cyrl-UZ" sz="3200" b="1" dirty="0">
                <a:latin typeface="Times New Roman"/>
                <a:ea typeface="Times New Roman"/>
                <a:cs typeface="Times New Roman"/>
              </a:rPr>
              <a:t>(yoki boshqarish</a:t>
            </a:r>
            <a:r>
              <a:rPr lang="uz-Cyrl-UZ" sz="3200" b="1" dirty="0" smtClean="0">
                <a:latin typeface="Times New Roman"/>
                <a:ea typeface="Times New Roman"/>
                <a:cs typeface="Times New Roman"/>
              </a:rPr>
              <a:t>)</a:t>
            </a:r>
            <a:r>
              <a:rPr lang="en-US" sz="3200" b="1" dirty="0" smtClean="0">
                <a:latin typeface="Times New Roman"/>
                <a:ea typeface="Times New Roman"/>
                <a:cs typeface="Times New Roman"/>
              </a:rPr>
              <a:t> -</a:t>
            </a:r>
            <a:r>
              <a:rPr lang="uz-Cyrl-UZ" sz="3200" b="1" dirty="0" smtClean="0">
                <a:latin typeface="Times New Roman"/>
                <a:ea typeface="Times New Roman"/>
                <a:cs typeface="Times New Roman"/>
              </a:rPr>
              <a:t> </a:t>
            </a:r>
            <a:r>
              <a:rPr lang="uz-Cyrl-UZ" sz="3200" dirty="0">
                <a:latin typeface="Times New Roman"/>
                <a:ea typeface="Times New Roman"/>
                <a:cs typeface="Times New Roman"/>
              </a:rPr>
              <a:t>mavjud minimal imkoniyatlardan maksimal natijalarga erishish maqsadida muayyan xodim yoki guruhga ta’sir etish, ular bilan hamkorlik qilish jarayonidir. </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1128339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44615" y="795654"/>
            <a:ext cx="8780585" cy="5755422"/>
          </a:xfrm>
          <a:prstGeom prst="rect">
            <a:avLst/>
          </a:prstGeom>
        </p:spPr>
        <p:txBody>
          <a:bodyPr wrap="square">
            <a:spAutoFit/>
          </a:bodyPr>
          <a:lstStyle/>
          <a:p>
            <a:pPr indent="450215" algn="ctr">
              <a:lnSpc>
                <a:spcPct val="115000"/>
              </a:lnSpc>
              <a:spcAft>
                <a:spcPts val="0"/>
              </a:spcAft>
            </a:pPr>
            <a:r>
              <a:rPr lang="uz-Cyrl-UZ" sz="3200" b="1" dirty="0">
                <a:solidFill>
                  <a:srgbClr val="000000"/>
                </a:solidFill>
                <a:latin typeface="Times New Roman"/>
                <a:ea typeface="Times New Roman"/>
                <a:cs typeface="Times New Roman"/>
              </a:rPr>
              <a:t>Pedаgogik menejment</a:t>
            </a:r>
            <a:r>
              <a:rPr lang="uz-Cyrl-UZ" sz="3200" dirty="0">
                <a:solidFill>
                  <a:srgbClr val="000000"/>
                </a:solidFill>
                <a:latin typeface="Times New Roman"/>
                <a:ea typeface="Times New Roman"/>
                <a:cs typeface="Times New Roman"/>
              </a:rPr>
              <a:t> </a:t>
            </a:r>
            <a:r>
              <a:rPr lang="uz-Cyrl-UZ" sz="3200" dirty="0" smtClean="0">
                <a:solidFill>
                  <a:srgbClr val="000000"/>
                </a:solidFill>
                <a:latin typeface="Times New Roman"/>
                <a:ea typeface="Times New Roman"/>
                <a:cs typeface="Times New Roman"/>
              </a:rPr>
              <a:t> </a:t>
            </a:r>
            <a:endParaRPr lang="en-US" sz="3200" dirty="0" smtClean="0">
              <a:solidFill>
                <a:srgbClr val="000000"/>
              </a:solidFill>
              <a:latin typeface="Times New Roman"/>
              <a:ea typeface="Times New Roman"/>
              <a:cs typeface="Times New Roman"/>
            </a:endParaRPr>
          </a:p>
          <a:p>
            <a:pPr marL="457200" indent="-457200" algn="just">
              <a:lnSpc>
                <a:spcPct val="115000"/>
              </a:lnSpc>
              <a:spcAft>
                <a:spcPts val="0"/>
              </a:spcAft>
              <a:buFont typeface="Wingdings" panose="05000000000000000000" pitchFamily="2" charset="2"/>
              <a:buChar char="Ø"/>
            </a:pPr>
            <a:r>
              <a:rPr lang="uz-Cyrl-UZ" sz="3200" dirty="0" smtClean="0">
                <a:solidFill>
                  <a:srgbClr val="000000"/>
                </a:solidFill>
                <a:latin typeface="Times New Roman"/>
                <a:ea typeface="Times New Roman"/>
                <a:cs typeface="Times New Roman"/>
              </a:rPr>
              <a:t>birinchidаn</a:t>
            </a:r>
            <a:r>
              <a:rPr lang="uz-Cyrl-UZ" sz="3200" dirty="0">
                <a:solidFill>
                  <a:srgbClr val="000000"/>
                </a:solidFill>
                <a:latin typeface="Times New Roman"/>
                <a:ea typeface="Times New Roman"/>
                <a:cs typeface="Times New Roman"/>
              </a:rPr>
              <a:t>; pedаgogik tizim sifаtini rivojlаntirishgа yo’nаltirilgаn boshqаruv prinsiplаri, metodlаri, shаkllаri vа texnologik usullаri yig’indisini, </a:t>
            </a:r>
            <a:endParaRPr lang="en-US" sz="3200" dirty="0" smtClean="0">
              <a:solidFill>
                <a:srgbClr val="000000"/>
              </a:solidFill>
              <a:latin typeface="Times New Roman"/>
              <a:ea typeface="Times New Roman"/>
              <a:cs typeface="Times New Roman"/>
            </a:endParaRPr>
          </a:p>
          <a:p>
            <a:pPr marL="457200" indent="-457200" algn="just">
              <a:lnSpc>
                <a:spcPct val="115000"/>
              </a:lnSpc>
              <a:spcAft>
                <a:spcPts val="0"/>
              </a:spcAft>
              <a:buFont typeface="Wingdings" panose="05000000000000000000" pitchFamily="2" charset="2"/>
              <a:buChar char="Ø"/>
            </a:pPr>
            <a:r>
              <a:rPr lang="uz-Cyrl-UZ" sz="3200" dirty="0" smtClean="0">
                <a:solidFill>
                  <a:srgbClr val="000000"/>
                </a:solidFill>
                <a:latin typeface="Times New Roman"/>
                <a:ea typeface="Times New Roman"/>
                <a:cs typeface="Times New Roman"/>
              </a:rPr>
              <a:t>ikkinchidаn</a:t>
            </a:r>
            <a:r>
              <a:rPr lang="uz-Cyrl-UZ" sz="3200" dirty="0">
                <a:solidFill>
                  <a:srgbClr val="000000"/>
                </a:solidFill>
                <a:latin typeface="Times New Roman"/>
                <a:ea typeface="Times New Roman"/>
                <a:cs typeface="Times New Roman"/>
              </a:rPr>
              <a:t>, pedаgogik jаmoа vа o’quvchilаr fаoliyаtini ilmiy boshqаrishni ifodаlаydi.</a:t>
            </a:r>
            <a:endParaRPr lang="ru-RU" sz="3200" dirty="0">
              <a:latin typeface="Calibri"/>
              <a:ea typeface="Calibri"/>
              <a:cs typeface="Times New Roman"/>
            </a:endParaRPr>
          </a:p>
          <a:p>
            <a:pPr indent="450215" algn="just">
              <a:lnSpc>
                <a:spcPct val="115000"/>
              </a:lnSpc>
              <a:spcAft>
                <a:spcPts val="0"/>
              </a:spcAft>
            </a:pPr>
            <a:r>
              <a:rPr lang="uz-Cyrl-UZ" sz="3200" dirty="0">
                <a:solidFill>
                  <a:srgbClr val="000000"/>
                </a:solidFill>
                <a:latin typeface="Times New Roman"/>
                <a:ea typeface="Times New Roman"/>
                <a:cs typeface="Times New Roman"/>
              </a:rPr>
              <a:t>Pedаgogik menejment xususiyаtlаri tа’lim menejeri mehnаtining nаtijаsidа, mehnаt qurolidа, mаhsulotidа, mehnаt predmetidа ifodаlаnаdi.</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3918917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57755" y="225525"/>
            <a:ext cx="9558581" cy="1884628"/>
          </a:xfrm>
        </p:spPr>
        <p:txBody>
          <a:bodyPr>
            <a:normAutofit/>
          </a:bodyPr>
          <a:lstStyle/>
          <a:p>
            <a:pPr algn="ctr">
              <a:lnSpc>
                <a:spcPct val="115000"/>
              </a:lnSpc>
              <a:spcAft>
                <a:spcPts val="0"/>
              </a:spcAft>
              <a:tabLst>
                <a:tab pos="914400" algn="l"/>
              </a:tabLst>
            </a:pPr>
            <a:r>
              <a:rPr lang="en-US" sz="2400" b="1" dirty="0" err="1" smtClean="0">
                <a:latin typeface="Times New Roman"/>
                <a:ea typeface="Times New Roman"/>
                <a:cs typeface="Times New Roman"/>
              </a:rPr>
              <a:t>Amaldagi</a:t>
            </a:r>
            <a:r>
              <a:rPr lang="en-US" sz="2400" b="1" dirty="0" smtClean="0">
                <a:latin typeface="Times New Roman"/>
                <a:ea typeface="Times New Roman"/>
                <a:cs typeface="Times New Roman"/>
              </a:rPr>
              <a:t> “</a:t>
            </a:r>
            <a:r>
              <a:rPr lang="en-US" sz="2400" b="1" dirty="0" err="1" smtClean="0">
                <a:latin typeface="Times New Roman"/>
                <a:ea typeface="Times New Roman"/>
                <a:cs typeface="Times New Roman"/>
              </a:rPr>
              <a:t>Ta’lim</a:t>
            </a:r>
            <a:r>
              <a:rPr lang="en-US" sz="2400" b="1" dirty="0" smtClean="0">
                <a:latin typeface="Times New Roman"/>
                <a:ea typeface="Times New Roman"/>
                <a:cs typeface="Times New Roman"/>
              </a:rPr>
              <a:t> </a:t>
            </a:r>
            <a:r>
              <a:rPr lang="en-US" sz="2400" b="1" dirty="0" err="1" smtClean="0">
                <a:latin typeface="Times New Roman"/>
                <a:ea typeface="Times New Roman"/>
                <a:cs typeface="Times New Roman"/>
              </a:rPr>
              <a:t>to’g’risidagi</a:t>
            </a:r>
            <a:r>
              <a:rPr lang="en-US" sz="2400" b="1" dirty="0" smtClean="0">
                <a:latin typeface="Times New Roman"/>
                <a:ea typeface="Times New Roman"/>
                <a:cs typeface="Times New Roman"/>
              </a:rPr>
              <a:t> </a:t>
            </a:r>
            <a:r>
              <a:rPr lang="en-US" sz="2400" b="1" dirty="0" err="1" smtClean="0">
                <a:latin typeface="Times New Roman"/>
                <a:ea typeface="Times New Roman"/>
                <a:cs typeface="Times New Roman"/>
              </a:rPr>
              <a:t>qonun”da</a:t>
            </a:r>
            <a:r>
              <a:rPr lang="en-US" sz="2400" b="1" dirty="0" smtClean="0">
                <a:latin typeface="Times New Roman"/>
                <a:ea typeface="Times New Roman"/>
                <a:cs typeface="Times New Roman"/>
              </a:rPr>
              <a:t> </a:t>
            </a:r>
            <a:r>
              <a:rPr lang="uz-Cyrl-UZ" sz="2400" b="1" dirty="0" smtClean="0">
                <a:latin typeface="Times New Roman"/>
                <a:ea typeface="Times New Roman"/>
                <a:cs typeface="Times New Roman"/>
              </a:rPr>
              <a:t>qayd </a:t>
            </a:r>
            <a:r>
              <a:rPr lang="uz-Cyrl-UZ" sz="2400" b="1" dirty="0">
                <a:latin typeface="Times New Roman"/>
                <a:ea typeface="Times New Roman"/>
                <a:cs typeface="Times New Roman"/>
              </a:rPr>
              <a:t>etilicha, ta’lim muassasasi menejmentining  quyidagi vazifalari ko‘rsatib berilgan:</a:t>
            </a:r>
            <a:endParaRPr lang="ru-RU" sz="2400" b="1" dirty="0">
              <a:effectLst/>
              <a:latin typeface="Calibri"/>
              <a:ea typeface="Calibri"/>
              <a:cs typeface="Times New Roman"/>
            </a:endParaRPr>
          </a:p>
        </p:txBody>
      </p:sp>
      <p:sp>
        <p:nvSpPr>
          <p:cNvPr id="3" name="Объект 2"/>
          <p:cNvSpPr>
            <a:spLocks noGrp="1"/>
          </p:cNvSpPr>
          <p:nvPr>
            <p:ph idx="1"/>
          </p:nvPr>
        </p:nvSpPr>
        <p:spPr>
          <a:xfrm>
            <a:off x="1055077" y="1125414"/>
            <a:ext cx="10750061" cy="5732585"/>
          </a:xfrm>
        </p:spPr>
        <p:txBody>
          <a:bodyPr>
            <a:noAutofit/>
          </a:bodyPr>
          <a:lstStyle/>
          <a:p>
            <a:pPr lvl="0" algn="just">
              <a:lnSpc>
                <a:spcPct val="115000"/>
              </a:lnSpc>
              <a:buFont typeface="Wingdings" panose="05000000000000000000" pitchFamily="2" charset="2"/>
              <a:buChar char="Ø"/>
              <a:tabLst>
                <a:tab pos="736600" algn="l"/>
                <a:tab pos="914400" algn="l"/>
                <a:tab pos="1330960" algn="l"/>
              </a:tabLst>
            </a:pPr>
            <a:r>
              <a:rPr lang="uz-Cyrl-UZ" sz="2400" dirty="0">
                <a:latin typeface="Times New Roman"/>
                <a:ea typeface="Times New Roman"/>
                <a:cs typeface="Times New Roman"/>
              </a:rPr>
              <a:t>uzluksiz ta’lim tizimi va kadrlar tayyorlashning davlat va nodavlat ta’lim muassasalarini tarkibiy jihatdan o‘zgartirish va ularni izchil rivojlantirish davlat yo‘li bilan boshqarib borilishi;</a:t>
            </a:r>
            <a:endParaRPr lang="ru-RU" sz="2400" dirty="0">
              <a:latin typeface="Calibri"/>
              <a:ea typeface="Calibri"/>
              <a:cs typeface="Times New Roman"/>
            </a:endParaRPr>
          </a:p>
          <a:p>
            <a:pPr lvl="0" algn="just">
              <a:lnSpc>
                <a:spcPct val="115000"/>
              </a:lnSpc>
              <a:buFont typeface="Wingdings" panose="05000000000000000000" pitchFamily="2" charset="2"/>
              <a:buChar char="Ø"/>
              <a:tabLst>
                <a:tab pos="736600" algn="l"/>
                <a:tab pos="914400" algn="l"/>
                <a:tab pos="1330960" algn="l"/>
              </a:tabLst>
            </a:pPr>
            <a:r>
              <a:rPr lang="uz-Cyrl-UZ" sz="2400" dirty="0">
                <a:latin typeface="Times New Roman"/>
                <a:ea typeface="Times New Roman"/>
                <a:cs typeface="Times New Roman"/>
              </a:rPr>
              <a:t>barcha darajadagi ta’lim boshqaruv organlarining vakolat doiralari «Ta’lim to‘g‘risida»gi Qonunga muvofiq belgilanadi;</a:t>
            </a:r>
            <a:endParaRPr lang="ru-RU" sz="2400" dirty="0">
              <a:latin typeface="Calibri"/>
              <a:ea typeface="Calibri"/>
              <a:cs typeface="Times New Roman"/>
            </a:endParaRPr>
          </a:p>
          <a:p>
            <a:pPr lvl="0" algn="just">
              <a:lnSpc>
                <a:spcPct val="115000"/>
              </a:lnSpc>
              <a:buFont typeface="Wingdings" panose="05000000000000000000" pitchFamily="2" charset="2"/>
              <a:buChar char="Ø"/>
              <a:tabLst>
                <a:tab pos="736600" algn="l"/>
                <a:tab pos="914400" algn="l"/>
                <a:tab pos="1330960" algn="l"/>
              </a:tabLst>
            </a:pPr>
            <a:r>
              <a:rPr lang="uz-Cyrl-UZ" sz="2400" dirty="0">
                <a:latin typeface="Times New Roman"/>
                <a:ea typeface="Times New Roman"/>
                <a:cs typeface="Times New Roman"/>
              </a:rPr>
              <a:t>ta’limning normativ-huquqiy bazasi rivojlantiriladi;</a:t>
            </a:r>
            <a:endParaRPr lang="ru-RU" sz="2400" dirty="0">
              <a:latin typeface="Calibri"/>
              <a:ea typeface="Calibri"/>
              <a:cs typeface="Times New Roman"/>
            </a:endParaRPr>
          </a:p>
          <a:p>
            <a:pPr lvl="0" algn="just">
              <a:lnSpc>
                <a:spcPct val="115000"/>
              </a:lnSpc>
              <a:buFont typeface="Wingdings" panose="05000000000000000000" pitchFamily="2" charset="2"/>
              <a:buChar char="Ø"/>
              <a:tabLst>
                <a:tab pos="736600" algn="l"/>
                <a:tab pos="914400" algn="l"/>
                <a:tab pos="1330960" algn="l"/>
              </a:tabLst>
            </a:pPr>
            <a:r>
              <a:rPr lang="uz-Cyrl-UZ" sz="2400" dirty="0">
                <a:latin typeface="Times New Roman"/>
                <a:ea typeface="Times New Roman"/>
                <a:cs typeface="Times New Roman"/>
              </a:rPr>
              <a:t>moliya-xo‘jalik faoliyatini olib borish hamda ta’lim jarayonini tashkil etishda o‘quv yurtlarining huquqlari kengayadi va mustaqilligi ta’minlanadi;</a:t>
            </a:r>
            <a:endParaRPr lang="ru-RU" sz="2400" dirty="0">
              <a:latin typeface="Calibri"/>
              <a:ea typeface="Calibri"/>
              <a:cs typeface="Times New Roman"/>
            </a:endParaRPr>
          </a:p>
          <a:p>
            <a:pPr lvl="0" algn="just">
              <a:lnSpc>
                <a:spcPct val="115000"/>
              </a:lnSpc>
              <a:buFont typeface="Wingdings" panose="05000000000000000000" pitchFamily="2" charset="2"/>
              <a:buChar char="Ø"/>
              <a:tabLst>
                <a:tab pos="736600" algn="l"/>
                <a:tab pos="914400" algn="l"/>
                <a:tab pos="1330960" algn="l"/>
              </a:tabLst>
            </a:pPr>
            <a:r>
              <a:rPr lang="uz-Cyrl-UZ" sz="2400" dirty="0">
                <a:latin typeface="Times New Roman"/>
                <a:ea typeface="Times New Roman"/>
                <a:cs typeface="Times New Roman"/>
              </a:rPr>
              <a:t>ta’lim muassasalari O‘zbekiston Respublikasi Vazirlar Mahkamasi tomonidan belgilangan tartibda attestatsiyadan o‘tkaziladi hamda akkreditatsiyalanadi. Akkreditatsiya yakunlariga ko‘ra ta’lim sohasida faoliyat ko‘rsatish huquqi beriladi</a:t>
            </a:r>
            <a:r>
              <a:rPr lang="uz-Cyrl-UZ" sz="2400" dirty="0" smtClean="0">
                <a:latin typeface="Times New Roman"/>
                <a:ea typeface="Times New Roman"/>
                <a:cs typeface="Times New Roman"/>
              </a:rPr>
              <a:t>;</a:t>
            </a:r>
            <a:endParaRPr lang="ru-RU" sz="2400" dirty="0">
              <a:latin typeface="Calibri"/>
              <a:ea typeface="Calibri"/>
              <a:cs typeface="Times New Roman"/>
            </a:endParaRPr>
          </a:p>
        </p:txBody>
      </p:sp>
    </p:spTree>
    <p:extLst>
      <p:ext uri="{BB962C8B-B14F-4D97-AF65-F5344CB8AC3E}">
        <p14:creationId xmlns:p14="http://schemas.microsoft.com/office/powerpoint/2010/main" val="2839666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212</TotalTime>
  <Words>1343</Words>
  <Application>Microsoft Office PowerPoint</Application>
  <PresentationFormat>Произвольный</PresentationFormat>
  <Paragraphs>67</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Легкий дым</vt:lpstr>
      <vt:lpstr>Ta’lim muassasasi menejmenti.</vt:lpstr>
      <vt:lpstr>Презентация PowerPoint</vt:lpstr>
      <vt:lpstr>Ta’lim muassasalarini boshqarish nazariyasi ta’lim muassasalarining menejmenti nazariyasi bilan boyitildi. Menejment nazariyasi xodimlarga nisbatan ishonch, ularning unumli mehnat qilishlari uchun sharoit yaratish hamda o‘zaro hurmat bilan tavsiflanadi.</vt:lpstr>
      <vt:lpstr>Презентация PowerPoint</vt:lpstr>
      <vt:lpstr>Презентация PowerPoint</vt:lpstr>
      <vt:lpstr>Презентация PowerPoint</vt:lpstr>
      <vt:lpstr>Презентация PowerPoint</vt:lpstr>
      <vt:lpstr>Презентация PowerPoint</vt:lpstr>
      <vt:lpstr>Amaldagi “Ta’lim to’g’risidagi qonun”da qayd etilicha, ta’lim muassasasi menejmentining  quyidagi vazifalari ko‘rsatib berilgan:</vt:lpstr>
      <vt:lpstr>Презентация PowerPoint</vt:lpstr>
      <vt:lpstr>Презентация PowerPoint</vt:lpstr>
      <vt:lpstr>Презентация PowerPoint</vt:lpstr>
      <vt:lpstr>Презентация PowerPoint</vt:lpstr>
      <vt:lpstr>Boshqarishning tizimliligi va yagonaligi.</vt:lpstr>
      <vt:lpstr>Презентация PowerPoint</vt:lpstr>
      <vt:lpstr>Boshqarishning markazlashtirilgan va markazlashtirilmagan holatlarining ratsional uyg‘unligi tamoyili</vt:lpstr>
      <vt:lpstr>Yakka hokimlik bilan jamoatchilik boshqaruvining birligi tamoyili </vt:lpstr>
      <vt:lpstr>Ta’lim tizimini boshqarishda axborotlarning ob’ektivligi va to‘liqligi tamoyili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TA’LIM TIZIMINI BOSHQARISHNING MOHIYATI. MAKTAB - BOSHQARISH OB’ЕKTI SIFATIDA. PЕDAGOG KADRLAR ATTЕSTATSIYASI</dc:title>
  <dc:creator>Asus</dc:creator>
  <cp:lastModifiedBy>Admin</cp:lastModifiedBy>
  <cp:revision>54</cp:revision>
  <dcterms:created xsi:type="dcterms:W3CDTF">2021-04-08T05:39:10Z</dcterms:created>
  <dcterms:modified xsi:type="dcterms:W3CDTF">2023-12-04T10:17:19Z</dcterms:modified>
</cp:coreProperties>
</file>